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510" r:id="rId2"/>
    <p:sldId id="575" r:id="rId3"/>
    <p:sldId id="576" r:id="rId4"/>
    <p:sldId id="580" r:id="rId5"/>
    <p:sldId id="511" r:id="rId6"/>
    <p:sldId id="577" r:id="rId7"/>
    <p:sldId id="499" r:id="rId8"/>
    <p:sldId id="500" r:id="rId9"/>
    <p:sldId id="568" r:id="rId10"/>
    <p:sldId id="519" r:id="rId11"/>
    <p:sldId id="533" r:id="rId12"/>
    <p:sldId id="579" r:id="rId13"/>
    <p:sldId id="578" r:id="rId1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6600CC"/>
    <a:srgbClr val="FEA7A0"/>
    <a:srgbClr val="FF00FF"/>
    <a:srgbClr val="FF66FF"/>
    <a:srgbClr val="0066FF"/>
    <a:srgbClr val="FFCC00"/>
    <a:srgbClr val="CCCC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6" autoAdjust="0"/>
    <p:restoredTop sz="85260" autoAdjust="0"/>
  </p:normalViewPr>
  <p:slideViewPr>
    <p:cSldViewPr snapToGrid="0">
      <p:cViewPr varScale="1">
        <p:scale>
          <a:sx n="94" d="100"/>
          <a:sy n="94" d="100"/>
        </p:scale>
        <p:origin x="1248" y="36"/>
      </p:cViewPr>
      <p:guideLst>
        <p:guide orient="horz" pos="4080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6018"/>
    </p:cViewPr>
  </p:sorterViewPr>
  <p:notesViewPr>
    <p:cSldViewPr snapToGrid="0">
      <p:cViewPr>
        <p:scale>
          <a:sx n="75" d="100"/>
          <a:sy n="75" d="100"/>
        </p:scale>
        <p:origin x="-72" y="-156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6FD43F9-1436-4D3D-95E6-F65AE537A3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996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fld id="{9A5B261E-01D7-48BF-B871-DF35799E82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827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This indicator covers the consumption of energy in all modes of transport, with the exception of maritime and pipelines.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B261E-01D7-48BF-B871-DF35799E826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46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 userDrawn="1"/>
        </p:nvSpPr>
        <p:spPr bwMode="auto">
          <a:xfrm>
            <a:off x="4454525" y="6264275"/>
            <a:ext cx="14478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fr-FR" sz="1400" b="1" dirty="0">
              <a:solidFill>
                <a:schemeClr val="accent2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3095" cy="103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33500" y="19431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5" y="0"/>
            <a:ext cx="5490996" cy="10302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4454525" y="6264275"/>
            <a:ext cx="14478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fr-FR" sz="1400" b="1" dirty="0">
              <a:solidFill>
                <a:schemeClr val="accent2"/>
              </a:solidFill>
              <a:latin typeface="Arial" pitchFamily="34" charset="0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4836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9736" y="1910866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965700" y="6270625"/>
            <a:ext cx="3721100" cy="450850"/>
          </a:xfrm>
        </p:spPr>
        <p:txBody>
          <a:bodyPr/>
          <a:lstStyle>
            <a:lvl1pPr>
              <a:defRPr sz="12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fr-FR" dirty="0" err="1" smtClean="0"/>
              <a:t>Your</a:t>
            </a:r>
            <a:r>
              <a:rPr lang="fr-FR" dirty="0" smtClean="0"/>
              <a:t> Name -</a:t>
            </a:r>
            <a:fld id="{A8B2C56C-5C0F-4BC9-AA43-21B52187D993}" type="slidenum">
              <a:rPr lang="fr-FR"/>
              <a:pPr>
                <a:defRPr/>
              </a:pPr>
              <a:t>‹N°›</a:t>
            </a:fld>
            <a:r>
              <a:rPr lang="fr-FR" dirty="0"/>
              <a:t>-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3095" cy="103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5" y="0"/>
            <a:ext cx="5490996" cy="103027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 userDrawn="1"/>
        </p:nvSpPr>
        <p:spPr bwMode="auto">
          <a:xfrm>
            <a:off x="4454525" y="6264275"/>
            <a:ext cx="14478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fr-FR" sz="1400" b="1" dirty="0">
              <a:solidFill>
                <a:schemeClr val="accent2"/>
              </a:solidFill>
              <a:latin typeface="Arial" pitchFamily="34" charset="0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3662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07000" y="6270625"/>
            <a:ext cx="3479800" cy="450850"/>
          </a:xfrm>
        </p:spPr>
        <p:txBody>
          <a:bodyPr/>
          <a:lstStyle>
            <a:lvl1pPr>
              <a:defRPr sz="12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fr-FR" dirty="0" err="1" smtClean="0"/>
              <a:t>Your</a:t>
            </a:r>
            <a:r>
              <a:rPr lang="fr-FR" dirty="0" smtClean="0"/>
              <a:t> Name -</a:t>
            </a:r>
            <a:fld id="{FB69EFA9-6D15-471C-8F80-1224A28F9296}" type="slidenum">
              <a:rPr lang="fr-FR" smtClean="0"/>
              <a:pPr>
                <a:defRPr/>
              </a:pPr>
              <a:t>‹N°›</a:t>
            </a:fld>
            <a:r>
              <a:rPr lang="fr-FR" dirty="0" smtClean="0"/>
              <a:t>-</a:t>
            </a: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3095" cy="103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5" y="0"/>
            <a:ext cx="5490996" cy="103027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 userDrawn="1"/>
        </p:nvSpPr>
        <p:spPr bwMode="auto">
          <a:xfrm>
            <a:off x="4454525" y="6264275"/>
            <a:ext cx="14478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fr-FR" sz="1400" b="1" dirty="0">
              <a:solidFill>
                <a:schemeClr val="accent2"/>
              </a:solidFill>
              <a:latin typeface="Arial" pitchFamily="34" charset="0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07000" y="6270625"/>
            <a:ext cx="3479800" cy="450850"/>
          </a:xfrm>
        </p:spPr>
        <p:txBody>
          <a:bodyPr/>
          <a:lstStyle>
            <a:lvl1pPr>
              <a:defRPr sz="12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fr-FR" dirty="0" err="1" smtClean="0"/>
              <a:t>Your</a:t>
            </a:r>
            <a:r>
              <a:rPr lang="fr-FR" dirty="0" smtClean="0"/>
              <a:t> Name -</a:t>
            </a:r>
            <a:fld id="{FB69EFA9-6D15-471C-8F80-1224A28F9296}" type="slidenum">
              <a:rPr lang="fr-FR" smtClean="0"/>
              <a:pPr>
                <a:defRPr/>
              </a:pPr>
              <a:t>‹N°›</a:t>
            </a:fld>
            <a:r>
              <a:rPr lang="fr-FR" dirty="0" smtClean="0"/>
              <a:t>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7752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6" cstate="print"/>
          <a:srcRect/>
          <a:tile tx="0" ty="0" sx="100000" sy="100000" flip="none" algn="tl"/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2" name="Rectangle 14"/>
          <p:cNvSpPr>
            <a:spLocks noChangeArrowheads="1"/>
          </p:cNvSpPr>
          <p:nvPr userDrawn="1"/>
        </p:nvSpPr>
        <p:spPr bwMode="auto">
          <a:xfrm>
            <a:off x="4454525" y="6264275"/>
            <a:ext cx="14478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fr-FR" sz="1400" b="1" dirty="0">
              <a:solidFill>
                <a:schemeClr val="accent2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130800" y="6270625"/>
            <a:ext cx="3556000" cy="450850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Lotfi BAGHLI  </a:t>
            </a:r>
            <a:r>
              <a:rPr lang="fr-FR" b="0" dirty="0" smtClean="0"/>
              <a:t>  </a:t>
            </a:r>
            <a:r>
              <a:rPr lang="fr-FR" dirty="0" smtClean="0"/>
              <a:t>-</a:t>
            </a:r>
            <a:fld id="{B0E63F1F-0106-4126-9B84-8CD1B64510CF}" type="slidenum">
              <a:rPr lang="fr-FR" smtClean="0"/>
              <a:pPr>
                <a:defRPr/>
              </a:pPr>
              <a:t>‹N°›</a:t>
            </a:fld>
            <a:r>
              <a:rPr lang="fr-FR" dirty="0" smtClean="0"/>
              <a:t>-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build="p" autoUpdateAnimBg="0" advAuto="0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41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41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41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41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41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41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41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41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41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41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7160" y="3773758"/>
            <a:ext cx="3784600" cy="252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ous-titre 5"/>
          <p:cNvSpPr>
            <a:spLocks noGrp="1"/>
          </p:cNvSpPr>
          <p:nvPr>
            <p:ph type="subTitle" idx="1"/>
          </p:nvPr>
        </p:nvSpPr>
        <p:spPr>
          <a:xfrm>
            <a:off x="1221740" y="1203385"/>
            <a:ext cx="6400800" cy="1244600"/>
          </a:xfrm>
        </p:spPr>
        <p:txBody>
          <a:bodyPr/>
          <a:lstStyle/>
          <a:p>
            <a:r>
              <a:rPr lang="en-US" b="1" dirty="0" smtClean="0"/>
              <a:t>Title of Your Oral Presentation as It Appears on the PDF</a:t>
            </a:r>
            <a:endParaRPr lang="en-US" dirty="0" smtClean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111760" y="2280407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sz="2000" dirty="0" smtClean="0">
                <a:cs typeface="Times New Roman" panose="02020603050405020304" pitchFamily="18" charset="0"/>
              </a:rPr>
              <a:t>L.BAGHLI </a:t>
            </a:r>
            <a:r>
              <a:rPr lang="fr-FR" sz="2000" baseline="30000" dirty="0">
                <a:cs typeface="Times New Roman" panose="02020603050405020304" pitchFamily="18" charset="0"/>
              </a:rPr>
              <a:t>1</a:t>
            </a:r>
            <a:r>
              <a:rPr lang="fr-FR" sz="2000" dirty="0" smtClean="0">
                <a:cs typeface="Times New Roman" panose="02020603050405020304" pitchFamily="18" charset="0"/>
              </a:rPr>
              <a:t>, B. CHERKI </a:t>
            </a:r>
            <a:r>
              <a:rPr lang="fr-FR" sz="2000" baseline="30000" dirty="0" smtClean="0">
                <a:cs typeface="Times New Roman" panose="02020603050405020304" pitchFamily="18" charset="0"/>
              </a:rPr>
              <a:t>1</a:t>
            </a:r>
            <a:r>
              <a:rPr lang="fr-FR" sz="2000" dirty="0" smtClean="0">
                <a:cs typeface="Times New Roman" panose="02020603050405020304" pitchFamily="18" charset="0"/>
              </a:rPr>
              <a:t>, M</a:t>
            </a:r>
            <a:r>
              <a:rPr lang="fr-FR" sz="2000" dirty="0">
                <a:cs typeface="Times New Roman" panose="02020603050405020304" pitchFamily="18" charset="0"/>
              </a:rPr>
              <a:t>. DJEMAI </a:t>
            </a:r>
            <a:r>
              <a:rPr lang="fr-FR" sz="2000" baseline="30000" dirty="0" smtClean="0">
                <a:cs typeface="Times New Roman" panose="02020603050405020304" pitchFamily="18" charset="0"/>
              </a:rPr>
              <a:t>2</a:t>
            </a:r>
            <a:endParaRPr lang="fr-FR" sz="2000" baseline="30000" dirty="0">
              <a:cs typeface="Times New Roman" panose="02020603050405020304" pitchFamily="18" charset="0"/>
            </a:endParaRPr>
          </a:p>
          <a:p>
            <a:pPr algn="ctr"/>
            <a:r>
              <a:rPr lang="fr-FR" sz="1600" baseline="30000" dirty="0" smtClean="0">
                <a:cs typeface="Times New Roman" panose="02020603050405020304" pitchFamily="18" charset="0"/>
              </a:rPr>
              <a:t>1 </a:t>
            </a:r>
            <a:r>
              <a:rPr lang="fr-FR" sz="1600" dirty="0" smtClean="0">
                <a:cs typeface="Times New Roman" panose="02020603050405020304" pitchFamily="18" charset="0"/>
              </a:rPr>
              <a:t>LAT, Laboratoire d'Automatique de Tlemcen, Université de Tlemcen, </a:t>
            </a:r>
            <a:r>
              <a:rPr lang="fr-FR" sz="1600" dirty="0" err="1" smtClean="0">
                <a:cs typeface="Times New Roman" panose="02020603050405020304" pitchFamily="18" charset="0"/>
              </a:rPr>
              <a:t>Algeria</a:t>
            </a:r>
            <a:endParaRPr lang="fr-FR" sz="1600" dirty="0" smtClean="0">
              <a:cs typeface="Times New Roman" panose="02020603050405020304" pitchFamily="18" charset="0"/>
            </a:endParaRPr>
          </a:p>
          <a:p>
            <a:pPr lvl="0" algn="ctr"/>
            <a:r>
              <a:rPr lang="fr-FR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(lotfi.baghli@green.uhp-nancy.fr)</a:t>
            </a:r>
            <a:endParaRPr lang="fr-FR" sz="1200" dirty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fr-FR" sz="1600" baseline="30000" dirty="0" smtClean="0">
                <a:cs typeface="Times New Roman" panose="02020603050405020304" pitchFamily="18" charset="0"/>
              </a:rPr>
              <a:t>2 </a:t>
            </a:r>
            <a:r>
              <a:rPr lang="fr-FR" sz="1600" dirty="0" err="1" smtClean="0">
                <a:cs typeface="Times New Roman" panose="02020603050405020304" pitchFamily="18" charset="0"/>
              </a:rPr>
              <a:t>Univ</a:t>
            </a:r>
            <a:r>
              <a:rPr lang="fr-FR" sz="1600" dirty="0">
                <a:cs typeface="Times New Roman" panose="02020603050405020304" pitchFamily="18" charset="0"/>
              </a:rPr>
              <a:t>. Lille Nord de </a:t>
            </a:r>
            <a:r>
              <a:rPr lang="fr-FR" sz="1600" dirty="0" err="1">
                <a:cs typeface="Times New Roman" panose="02020603050405020304" pitchFamily="18" charset="0"/>
              </a:rPr>
              <a:t>France,F</a:t>
            </a:r>
            <a:r>
              <a:rPr lang="fr-FR" sz="1600" dirty="0">
                <a:cs typeface="Times New Roman" panose="02020603050405020304" pitchFamily="18" charset="0"/>
              </a:rPr>
              <a:t>- 59000 Lille, France, UVHC, LAMIH, F-59313 Valenciennes, France,</a:t>
            </a:r>
            <a:endParaRPr lang="fr-FR" sz="1200" dirty="0"/>
          </a:p>
          <a:p>
            <a:pPr algn="ctr"/>
            <a:r>
              <a:rPr lang="en-US" sz="1600" dirty="0">
                <a:cs typeface="Times New Roman" panose="02020603050405020304" pitchFamily="18" charset="0"/>
              </a:rPr>
              <a:t>CNRS, UMR 8201, F-59313 </a:t>
            </a:r>
            <a:r>
              <a:rPr lang="en-US" sz="1600" dirty="0" err="1">
                <a:cs typeface="Times New Roman" panose="02020603050405020304" pitchFamily="18" charset="0"/>
              </a:rPr>
              <a:t>Valenciennes</a:t>
            </a:r>
            <a:r>
              <a:rPr lang="en-US" sz="1600" dirty="0"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cs typeface="Times New Roman" panose="02020603050405020304" pitchFamily="18" charset="0"/>
              </a:rPr>
              <a:t>France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77280" y="0"/>
            <a:ext cx="2966720" cy="10849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800" dirty="0" err="1"/>
              <a:t>Add</a:t>
            </a:r>
            <a:r>
              <a:rPr lang="fr-FR" sz="1800" dirty="0"/>
              <a:t> </a:t>
            </a:r>
            <a:r>
              <a:rPr lang="fr-FR" sz="1800" dirty="0" err="1"/>
              <a:t>your</a:t>
            </a:r>
            <a:r>
              <a:rPr lang="fr-FR" sz="1800" dirty="0"/>
              <a:t> logos </a:t>
            </a:r>
            <a:r>
              <a:rPr lang="fr-FR" sz="1800" dirty="0" err="1" smtClean="0"/>
              <a:t>here</a:t>
            </a:r>
            <a:r>
              <a:rPr lang="fr-FR" sz="1800" dirty="0" smtClean="0"/>
              <a:t>, in the master </a:t>
            </a:r>
            <a:r>
              <a:rPr lang="fr-FR" sz="1800" dirty="0" err="1" smtClean="0"/>
              <a:t>slides</a:t>
            </a:r>
            <a:r>
              <a:rPr lang="fr-FR" sz="1800" dirty="0" smtClean="0"/>
              <a:t> (masque de diapositives) </a:t>
            </a:r>
            <a:r>
              <a:rPr lang="fr-FR" sz="1050" dirty="0" err="1" smtClean="0"/>
              <a:t>so</a:t>
            </a:r>
            <a:r>
              <a:rPr lang="fr-FR" sz="1050" dirty="0" smtClean="0"/>
              <a:t> </a:t>
            </a:r>
            <a:r>
              <a:rPr lang="fr-FR" sz="1050" dirty="0" err="1" smtClean="0"/>
              <a:t>it</a:t>
            </a:r>
            <a:r>
              <a:rPr lang="fr-FR" sz="1050" dirty="0" smtClean="0"/>
              <a:t> </a:t>
            </a:r>
            <a:r>
              <a:rPr lang="fr-FR" sz="1050" dirty="0" err="1" smtClean="0"/>
              <a:t>will</a:t>
            </a:r>
            <a:r>
              <a:rPr lang="fr-FR" sz="1050" dirty="0" smtClean="0"/>
              <a:t> </a:t>
            </a:r>
            <a:r>
              <a:rPr lang="fr-FR" sz="1050" dirty="0" err="1" smtClean="0"/>
              <a:t>appear</a:t>
            </a:r>
            <a:r>
              <a:rPr lang="fr-FR" sz="1050" dirty="0" smtClean="0"/>
              <a:t> on </a:t>
            </a:r>
            <a:r>
              <a:rPr lang="fr-FR" sz="1050" dirty="0" err="1" smtClean="0"/>
              <a:t>each</a:t>
            </a:r>
            <a:r>
              <a:rPr lang="fr-FR" sz="1050" dirty="0" smtClean="0"/>
              <a:t> </a:t>
            </a:r>
            <a:r>
              <a:rPr lang="fr-FR" sz="1050" dirty="0" err="1" smtClean="0"/>
              <a:t>slide</a:t>
            </a:r>
            <a:endParaRPr lang="fr-FR" sz="1050" dirty="0"/>
          </a:p>
        </p:txBody>
      </p:sp>
      <p:sp>
        <p:nvSpPr>
          <p:cNvPr id="14" name="ZoneTexte 13"/>
          <p:cNvSpPr txBox="1"/>
          <p:nvPr/>
        </p:nvSpPr>
        <p:spPr>
          <a:xfrm>
            <a:off x="5862320" y="3726761"/>
            <a:ext cx="303784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Give</a:t>
            </a:r>
            <a:r>
              <a:rPr lang="fr-FR" sz="2000" dirty="0" smtClean="0"/>
              <a:t> the </a:t>
            </a:r>
            <a:r>
              <a:rPr lang="fr-FR" sz="2000" dirty="0" err="1" smtClean="0"/>
              <a:t>authors</a:t>
            </a:r>
            <a:r>
              <a:rPr lang="fr-FR" sz="2000" dirty="0" smtClean="0"/>
              <a:t> </a:t>
            </a:r>
            <a:r>
              <a:rPr lang="fr-FR" sz="2000" dirty="0" err="1" smtClean="0"/>
              <a:t>name</a:t>
            </a:r>
            <a:r>
              <a:rPr lang="fr-FR" sz="2000" dirty="0" smtClean="0"/>
              <a:t> and affiliation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68900" y="6270625"/>
            <a:ext cx="3517900" cy="450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cs typeface="Arial" charset="0"/>
              </a:rPr>
              <a:t> Lotfi BAGHLI  </a:t>
            </a:r>
            <a:r>
              <a:rPr lang="fr-FR" b="0" dirty="0" smtClean="0">
                <a:cs typeface="Arial" charset="0"/>
              </a:rPr>
              <a:t>  </a:t>
            </a:r>
            <a:r>
              <a:rPr lang="fr-FR" dirty="0" smtClean="0">
                <a:cs typeface="Arial" charset="0"/>
              </a:rPr>
              <a:t>-</a:t>
            </a:r>
            <a:fld id="{78281CE1-96BE-4864-8959-BAB6381920FF}" type="slidenum">
              <a:rPr lang="fr-FR" smtClean="0">
                <a:cs typeface="Arial" charset="0"/>
              </a:rPr>
              <a:pPr/>
              <a:t>10</a:t>
            </a:fld>
            <a:r>
              <a:rPr lang="fr-FR" dirty="0" smtClean="0">
                <a:cs typeface="Arial" charset="0"/>
              </a:rPr>
              <a:t>-</a:t>
            </a:r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342900" y="1144588"/>
            <a:ext cx="8229600" cy="741362"/>
          </a:xfrm>
          <a:prstGeom prst="rect">
            <a:avLst/>
          </a:prstGeom>
        </p:spPr>
        <p:txBody>
          <a:bodyPr/>
          <a:lstStyle/>
          <a:p>
            <a:pPr marL="355600" indent="-355600" algn="just" eaLnBrk="1" hangingPunct="1">
              <a:spcBef>
                <a:spcPct val="20000"/>
              </a:spcBef>
              <a:buClr>
                <a:srgbClr val="0099CC"/>
              </a:buClr>
              <a:buSzPct val="100000"/>
              <a:defRPr/>
            </a:pPr>
            <a:r>
              <a:rPr kumimoji="1" lang="fr-FR" sz="44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Power and </a:t>
            </a:r>
            <a:r>
              <a:rPr kumimoji="1" lang="fr-FR" sz="4400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Battery</a:t>
            </a:r>
            <a:endParaRPr kumimoji="1" lang="fr-FR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962275" y="4489450"/>
            <a:ext cx="2509838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HEV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27063" y="4494213"/>
            <a:ext cx="2006600" cy="461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EV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861050" y="4483100"/>
            <a:ext cx="2478088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PHEV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975213" y="3439270"/>
            <a:ext cx="124194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Battery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260377" y="3427898"/>
            <a:ext cx="1185080" cy="46166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Fuel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884509" y="3441541"/>
            <a:ext cx="124194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Battery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169673" y="3430169"/>
            <a:ext cx="1185080" cy="46166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Fuel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009935" y="3439270"/>
            <a:ext cx="124194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Battery</a:t>
            </a:r>
          </a:p>
        </p:txBody>
      </p:sp>
      <p:sp>
        <p:nvSpPr>
          <p:cNvPr id="42" name="Flèche vers le bas 41"/>
          <p:cNvSpPr/>
          <p:nvPr/>
        </p:nvSpPr>
        <p:spPr bwMode="auto">
          <a:xfrm>
            <a:off x="4762500" y="3889375"/>
            <a:ext cx="273050" cy="587375"/>
          </a:xfrm>
          <a:prstGeom prst="downArrow">
            <a:avLst/>
          </a:prstGeom>
          <a:solidFill>
            <a:srgbClr val="6600CC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Flèche vers le bas 42"/>
          <p:cNvSpPr/>
          <p:nvPr/>
        </p:nvSpPr>
        <p:spPr bwMode="auto">
          <a:xfrm flipV="1">
            <a:off x="3630613" y="3889375"/>
            <a:ext cx="273050" cy="587375"/>
          </a:xfrm>
          <a:prstGeom prst="downArrow">
            <a:avLst/>
          </a:prstGeom>
          <a:solidFill>
            <a:srgbClr val="6600CC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Flèche vers le bas 43"/>
          <p:cNvSpPr/>
          <p:nvPr/>
        </p:nvSpPr>
        <p:spPr bwMode="auto">
          <a:xfrm>
            <a:off x="3194050" y="3903663"/>
            <a:ext cx="273050" cy="585787"/>
          </a:xfrm>
          <a:prstGeom prst="downArrow">
            <a:avLst/>
          </a:prstGeom>
          <a:solidFill>
            <a:srgbClr val="6600CC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" name="Flèche vers le bas 44"/>
          <p:cNvSpPr/>
          <p:nvPr/>
        </p:nvSpPr>
        <p:spPr bwMode="auto">
          <a:xfrm flipV="1">
            <a:off x="1692275" y="3889375"/>
            <a:ext cx="273050" cy="587375"/>
          </a:xfrm>
          <a:prstGeom prst="downArrow">
            <a:avLst/>
          </a:prstGeom>
          <a:solidFill>
            <a:srgbClr val="6600CC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" name="Flèche vers le bas 45"/>
          <p:cNvSpPr/>
          <p:nvPr/>
        </p:nvSpPr>
        <p:spPr bwMode="auto">
          <a:xfrm>
            <a:off x="1255713" y="3903663"/>
            <a:ext cx="273050" cy="585787"/>
          </a:xfrm>
          <a:prstGeom prst="downArrow">
            <a:avLst/>
          </a:prstGeom>
          <a:solidFill>
            <a:srgbClr val="6600CC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" name="Flèche vers le bas 46"/>
          <p:cNvSpPr/>
          <p:nvPr/>
        </p:nvSpPr>
        <p:spPr bwMode="auto">
          <a:xfrm flipV="1">
            <a:off x="6537325" y="3889375"/>
            <a:ext cx="273050" cy="587375"/>
          </a:xfrm>
          <a:prstGeom prst="downArrow">
            <a:avLst/>
          </a:prstGeom>
          <a:solidFill>
            <a:srgbClr val="6600CC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Flèche vers le bas 47"/>
          <p:cNvSpPr/>
          <p:nvPr/>
        </p:nvSpPr>
        <p:spPr bwMode="auto">
          <a:xfrm>
            <a:off x="6100763" y="3903663"/>
            <a:ext cx="273050" cy="585787"/>
          </a:xfrm>
          <a:prstGeom prst="downArrow">
            <a:avLst/>
          </a:prstGeom>
          <a:solidFill>
            <a:srgbClr val="6600CC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Flèche vers le bas 48"/>
          <p:cNvSpPr/>
          <p:nvPr/>
        </p:nvSpPr>
        <p:spPr bwMode="auto">
          <a:xfrm>
            <a:off x="7642225" y="3903663"/>
            <a:ext cx="273050" cy="585787"/>
          </a:xfrm>
          <a:prstGeom prst="downArrow">
            <a:avLst/>
          </a:prstGeom>
          <a:solidFill>
            <a:srgbClr val="6600CC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882185" y="2019872"/>
            <a:ext cx="1241946" cy="830997"/>
          </a:xfrm>
          <a:prstGeom prst="rect">
            <a:avLst/>
          </a:prstGeom>
          <a:solidFill>
            <a:srgbClr val="FF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Power Grid</a:t>
            </a:r>
          </a:p>
        </p:txBody>
      </p:sp>
      <p:sp>
        <p:nvSpPr>
          <p:cNvPr id="51" name="Flèche vers le bas 50"/>
          <p:cNvSpPr/>
          <p:nvPr/>
        </p:nvSpPr>
        <p:spPr bwMode="auto">
          <a:xfrm>
            <a:off x="6086475" y="2852738"/>
            <a:ext cx="273050" cy="585787"/>
          </a:xfrm>
          <a:prstGeom prst="downArrow">
            <a:avLst/>
          </a:prstGeom>
          <a:solidFill>
            <a:srgbClr val="6600CC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Flèche vers le bas 51"/>
          <p:cNvSpPr/>
          <p:nvPr/>
        </p:nvSpPr>
        <p:spPr bwMode="auto">
          <a:xfrm flipV="1">
            <a:off x="6564313" y="2825750"/>
            <a:ext cx="273050" cy="585788"/>
          </a:xfrm>
          <a:prstGeom prst="downArrow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037230" y="2019872"/>
            <a:ext cx="1241946" cy="830997"/>
          </a:xfrm>
          <a:prstGeom prst="rect">
            <a:avLst/>
          </a:prstGeom>
          <a:solidFill>
            <a:srgbClr val="FF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Power Grid</a:t>
            </a:r>
          </a:p>
        </p:txBody>
      </p:sp>
      <p:sp>
        <p:nvSpPr>
          <p:cNvPr id="54" name="Flèche vers le bas 53"/>
          <p:cNvSpPr/>
          <p:nvPr/>
        </p:nvSpPr>
        <p:spPr bwMode="auto">
          <a:xfrm>
            <a:off x="1241425" y="2852738"/>
            <a:ext cx="273050" cy="585787"/>
          </a:xfrm>
          <a:prstGeom prst="downArrow">
            <a:avLst/>
          </a:prstGeom>
          <a:solidFill>
            <a:srgbClr val="6600CC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Flèche vers le bas 54"/>
          <p:cNvSpPr/>
          <p:nvPr/>
        </p:nvSpPr>
        <p:spPr bwMode="auto">
          <a:xfrm flipV="1">
            <a:off x="1719263" y="2825750"/>
            <a:ext cx="273050" cy="585788"/>
          </a:xfrm>
          <a:prstGeom prst="downArrow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Espace réservé du contenu 2"/>
          <p:cNvSpPr txBox="1">
            <a:spLocks/>
          </p:cNvSpPr>
          <p:nvPr/>
        </p:nvSpPr>
        <p:spPr>
          <a:xfrm>
            <a:off x="314325" y="5145088"/>
            <a:ext cx="8037513" cy="1104900"/>
          </a:xfrm>
          <a:prstGeom prst="rect">
            <a:avLst/>
          </a:prstGeom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kumimoji="1" lang="en-US" kern="0" dirty="0">
                <a:latin typeface="+mn-lt"/>
                <a:cs typeface="Arial" charset="0"/>
              </a:rPr>
              <a:t>Fuel cells: not enough powerful</a:t>
            </a:r>
          </a:p>
          <a:p>
            <a:pPr marL="342900" indent="-342900" algn="just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kumimoji="1" lang="en-US" kern="0" dirty="0" err="1">
                <a:latin typeface="+mn-lt"/>
                <a:cs typeface="Arial" charset="0"/>
              </a:rPr>
              <a:t>Supercapacitor</a:t>
            </a:r>
            <a:r>
              <a:rPr kumimoji="1" lang="en-US" kern="0" dirty="0">
                <a:latin typeface="+mn-lt"/>
                <a:cs typeface="Arial" charset="0"/>
              </a:rPr>
              <a:t>: dampers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5168900" y="666020"/>
            <a:ext cx="35179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Use </a:t>
            </a:r>
            <a:r>
              <a:rPr lang="fr-FR" sz="2000" dirty="0" err="1" smtClean="0"/>
              <a:t>bright</a:t>
            </a:r>
            <a:r>
              <a:rPr lang="fr-FR" sz="2000" dirty="0" smtClean="0"/>
              <a:t> </a:t>
            </a:r>
            <a:r>
              <a:rPr lang="fr-FR" sz="2000" dirty="0" err="1" smtClean="0"/>
              <a:t>colors</a:t>
            </a:r>
            <a:r>
              <a:rPr lang="fr-FR" sz="2000" dirty="0" smtClean="0"/>
              <a:t>,</a:t>
            </a:r>
          </a:p>
          <a:p>
            <a:r>
              <a:rPr lang="fr-FR" sz="2000" dirty="0" err="1" smtClean="0"/>
              <a:t>avoid</a:t>
            </a:r>
            <a:r>
              <a:rPr lang="fr-FR" sz="2000" dirty="0" smtClean="0"/>
              <a:t> the green and the </a:t>
            </a:r>
            <a:r>
              <a:rPr lang="fr-FR" sz="2000" dirty="0" err="1" smtClean="0"/>
              <a:t>brown</a:t>
            </a:r>
            <a:r>
              <a:rPr lang="fr-FR" sz="2000" dirty="0" smtClean="0"/>
              <a:t>,</a:t>
            </a:r>
          </a:p>
          <a:p>
            <a:r>
              <a:rPr lang="fr-FR" sz="2000" dirty="0" smtClean="0"/>
              <a:t>use </a:t>
            </a:r>
            <a:r>
              <a:rPr lang="fr-FR" sz="2000" dirty="0" err="1" smtClean="0"/>
              <a:t>big</a:t>
            </a:r>
            <a:r>
              <a:rPr lang="fr-FR" sz="2000" dirty="0" smtClean="0"/>
              <a:t> fonts</a:t>
            </a:r>
            <a:endParaRPr lang="fr-F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68900" y="6270625"/>
            <a:ext cx="3517900" cy="450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cs typeface="Arial" charset="0"/>
              </a:rPr>
              <a:t> Lotfi BAGHLI  </a:t>
            </a:r>
            <a:r>
              <a:rPr lang="fr-FR" b="0" dirty="0" smtClean="0">
                <a:cs typeface="Arial" charset="0"/>
              </a:rPr>
              <a:t>  </a:t>
            </a:r>
            <a:r>
              <a:rPr lang="fr-FR" dirty="0" smtClean="0">
                <a:cs typeface="Arial" charset="0"/>
              </a:rPr>
              <a:t>-</a:t>
            </a:r>
            <a:fld id="{78281CE1-96BE-4864-8959-BAB6381920FF}" type="slidenum">
              <a:rPr lang="fr-FR" smtClean="0">
                <a:cs typeface="Arial" charset="0"/>
              </a:rPr>
              <a:pPr/>
              <a:t>11</a:t>
            </a:fld>
            <a:r>
              <a:rPr lang="fr-FR" dirty="0" smtClean="0">
                <a:cs typeface="Arial" charset="0"/>
              </a:rPr>
              <a:t>-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0" y="995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419100" y="896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kumimoji="1" lang="fr-FR" sz="3200">
              <a:solidFill>
                <a:schemeClr val="accent2"/>
              </a:solidFill>
            </a:endParaRPr>
          </a:p>
        </p:txBody>
      </p:sp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2" cstate="print"/>
          <a:srcRect r="17360"/>
          <a:stretch>
            <a:fillRect/>
          </a:stretch>
        </p:blipFill>
        <p:spPr bwMode="auto">
          <a:xfrm>
            <a:off x="4133850" y="1252538"/>
            <a:ext cx="5010150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544513" y="2368550"/>
            <a:ext cx="3589337" cy="343852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cs typeface="Arial" charset="0"/>
              </a:rPr>
              <a:t>Ch1</a:t>
            </a:r>
            <a:r>
              <a:rPr lang="en-US" dirty="0">
                <a:cs typeface="Arial" charset="0"/>
              </a:rPr>
              <a:t> 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MG1</a:t>
            </a:r>
            <a:r>
              <a:rPr lang="en-US" dirty="0">
                <a:cs typeface="Arial" charset="0"/>
              </a:rPr>
              <a:t> line voltage</a:t>
            </a:r>
            <a:r>
              <a:rPr lang="en-US" dirty="0" smtClean="0">
                <a:cs typeface="Arial" charset="0"/>
              </a:rPr>
              <a:t>,</a:t>
            </a:r>
          </a:p>
          <a:p>
            <a:pPr>
              <a:defRPr/>
            </a:pPr>
            <a:r>
              <a:rPr lang="en-US" dirty="0" smtClean="0">
                <a:solidFill>
                  <a:srgbClr val="66FFFF"/>
                </a:solidFill>
                <a:cs typeface="Arial" charset="0"/>
              </a:rPr>
              <a:t>Ch2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MG1</a:t>
            </a:r>
            <a:r>
              <a:rPr lang="en-US" dirty="0">
                <a:cs typeface="Arial" charset="0"/>
              </a:rPr>
              <a:t> line to line voltage,</a:t>
            </a:r>
          </a:p>
          <a:p>
            <a:pPr>
              <a:defRPr/>
            </a:pPr>
            <a:r>
              <a:rPr lang="en-US" dirty="0">
                <a:solidFill>
                  <a:srgbClr val="FF00FF"/>
                </a:solidFill>
                <a:cs typeface="Arial" charset="0"/>
              </a:rPr>
              <a:t>Ch3</a:t>
            </a:r>
            <a:r>
              <a:rPr lang="en-US" dirty="0">
                <a:cs typeface="Arial" charset="0"/>
              </a:rPr>
              <a:t> 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MG1</a:t>
            </a:r>
            <a:r>
              <a:rPr lang="en-US" dirty="0">
                <a:cs typeface="Arial" charset="0"/>
              </a:rPr>
              <a:t> current</a:t>
            </a:r>
            <a:r>
              <a:rPr lang="en-US" dirty="0" smtClean="0">
                <a:cs typeface="Arial" charset="0"/>
              </a:rPr>
              <a:t>,</a:t>
            </a:r>
          </a:p>
          <a:p>
            <a:pPr>
              <a:defRPr/>
            </a:pPr>
            <a:r>
              <a:rPr lang="en-US" dirty="0" smtClean="0">
                <a:solidFill>
                  <a:srgbClr val="33CC33"/>
                </a:solidFill>
                <a:cs typeface="Arial" charset="0"/>
              </a:rPr>
              <a:t>Ch4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MG2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current</a:t>
            </a:r>
          </a:p>
          <a:p>
            <a:pPr>
              <a:defRPr/>
            </a:pPr>
            <a:endParaRPr lang="fr-FR" dirty="0">
              <a:cs typeface="Arial" charset="0"/>
            </a:endParaRP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  <a:cs typeface="Arial" charset="0"/>
              </a:rPr>
              <a:t>MG1</a:t>
            </a:r>
            <a:r>
              <a:rPr lang="en-US" dirty="0">
                <a:cs typeface="Arial" charset="0"/>
              </a:rPr>
              <a:t> in generator mode, Toyota Prius is cruising</a:t>
            </a:r>
            <a:endParaRPr kumimoji="1" lang="fr-FR" kern="0" dirty="0">
              <a:latin typeface="+mn-lt"/>
              <a:cs typeface="+mn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42900" y="1144588"/>
            <a:ext cx="8229600" cy="741362"/>
          </a:xfrm>
          <a:prstGeom prst="rect">
            <a:avLst/>
          </a:prstGeom>
        </p:spPr>
        <p:txBody>
          <a:bodyPr/>
          <a:lstStyle/>
          <a:p>
            <a:pPr marL="355600" indent="-355600" algn="just" eaLnBrk="1" hangingPunct="1">
              <a:spcBef>
                <a:spcPct val="20000"/>
              </a:spcBef>
              <a:buClr>
                <a:srgbClr val="0099CC"/>
              </a:buClr>
              <a:buSzPct val="100000"/>
              <a:defRPr/>
            </a:pPr>
            <a:r>
              <a:rPr kumimoji="1" lang="fr-FR" sz="44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Toyota Prius</a:t>
            </a:r>
            <a:endParaRPr kumimoji="1" lang="fr-FR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19344" y="716499"/>
            <a:ext cx="422465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Bitmaps must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used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the </a:t>
            </a:r>
            <a:r>
              <a:rPr lang="fr-FR" sz="2000" dirty="0" err="1" smtClean="0"/>
              <a:t>highest</a:t>
            </a:r>
            <a:r>
              <a:rPr lang="fr-FR" sz="2000" dirty="0" smtClean="0"/>
              <a:t> </a:t>
            </a:r>
            <a:r>
              <a:rPr lang="fr-FR" sz="2000" dirty="0" err="1" smtClean="0"/>
              <a:t>resolution</a:t>
            </a:r>
            <a:endParaRPr lang="fr-FR" sz="2000" dirty="0" smtClean="0"/>
          </a:p>
          <a:p>
            <a:r>
              <a:rPr lang="fr-FR" sz="2000" dirty="0" smtClean="0"/>
              <a:t>Use </a:t>
            </a:r>
            <a:r>
              <a:rPr lang="fr-FR" sz="2000" dirty="0" err="1" smtClean="0"/>
              <a:t>color</a:t>
            </a:r>
            <a:r>
              <a:rPr lang="fr-FR" sz="2000" dirty="0" smtClean="0"/>
              <a:t> in the </a:t>
            </a:r>
            <a:r>
              <a:rPr lang="fr-FR" sz="2000" dirty="0" err="1" smtClean="0"/>
              <a:t>text</a:t>
            </a:r>
            <a:r>
              <a:rPr lang="fr-FR" sz="2000" dirty="0" smtClean="0"/>
              <a:t> </a:t>
            </a:r>
            <a:r>
              <a:rPr lang="fr-FR" sz="2000" dirty="0" err="1" smtClean="0"/>
              <a:t>according</a:t>
            </a:r>
            <a:r>
              <a:rPr lang="fr-FR" sz="2000" dirty="0" smtClean="0"/>
              <a:t> to the </a:t>
            </a:r>
            <a:r>
              <a:rPr lang="fr-FR" sz="2000" dirty="0" err="1" smtClean="0"/>
              <a:t>graphics</a:t>
            </a:r>
            <a:endParaRPr lang="fr-F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cs typeface="Arial" charset="0"/>
              </a:rPr>
              <a:t>Lotfi BAGHLI</a:t>
            </a:r>
            <a:r>
              <a:rPr lang="fr-FR" dirty="0" smtClean="0"/>
              <a:t> -</a:t>
            </a:r>
            <a:fld id="{FB69EFA9-6D15-471C-8F80-1224A28F9296}" type="slidenum">
              <a:rPr lang="fr-FR" smtClean="0"/>
              <a:pPr>
                <a:defRPr/>
              </a:pPr>
              <a:t>12</a:t>
            </a:fld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42900" y="982663"/>
            <a:ext cx="8229600" cy="741362"/>
          </a:xfrm>
          <a:prstGeom prst="rect">
            <a:avLst/>
          </a:prstGeom>
        </p:spPr>
        <p:txBody>
          <a:bodyPr/>
          <a:lstStyle/>
          <a:p>
            <a:pPr marL="355600" indent="-355600" algn="just" eaLnBrk="1" hangingPunct="1">
              <a:spcBef>
                <a:spcPct val="20000"/>
              </a:spcBef>
              <a:buClr>
                <a:srgbClr val="0099CC"/>
              </a:buClr>
              <a:buSzPct val="100000"/>
              <a:defRPr/>
            </a:pPr>
            <a:r>
              <a:rPr kumimoji="1" lang="fr-FR" sz="4400" kern="0" dirty="0" err="1" smtClean="0">
                <a:solidFill>
                  <a:srgbClr val="FF0000"/>
                </a:solidFill>
              </a:rPr>
              <a:t>Accelerometer</a:t>
            </a:r>
            <a:r>
              <a:rPr kumimoji="1" lang="fr-FR" sz="4400" kern="0" dirty="0" smtClean="0">
                <a:solidFill>
                  <a:srgbClr val="FF0000"/>
                </a:solidFill>
              </a:rPr>
              <a:t> </a:t>
            </a:r>
            <a:r>
              <a:rPr kumimoji="1" lang="fr-FR" sz="4400" kern="0" dirty="0" smtClean="0">
                <a:solidFill>
                  <a:srgbClr val="FF0000"/>
                </a:solidFill>
              </a:rPr>
              <a:t>MEMS</a:t>
            </a:r>
            <a:endParaRPr kumimoji="1" lang="fr-FR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0075" y="2411413"/>
            <a:ext cx="4822825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538480" y="1692593"/>
            <a:ext cx="59436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000" dirty="0" smtClean="0"/>
              <a:t>Torque and speed versus time in </a:t>
            </a:r>
            <a:r>
              <a:rPr lang="fr-FR" sz="2000" dirty="0" err="1" smtClean="0"/>
              <a:t>transient</a:t>
            </a:r>
            <a:endParaRPr lang="fr-FR" sz="6600" b="1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569" r="8475"/>
          <a:stretch>
            <a:fillRect/>
          </a:stretch>
        </p:blipFill>
        <p:spPr bwMode="auto">
          <a:xfrm>
            <a:off x="63500" y="2154238"/>
            <a:ext cx="45085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8575" y="5939631"/>
            <a:ext cx="1712912" cy="661988"/>
          </a:xfrm>
          <a:prstGeom prst="rect">
            <a:avLst/>
          </a:prstGeom>
          <a:noFill/>
          <a:ln w="9525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11" name="Picture 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943600"/>
            <a:ext cx="1189037" cy="7366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347344" y="4335800"/>
            <a:ext cx="422465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Use the Equation editor to </a:t>
            </a:r>
            <a:r>
              <a:rPr lang="fr-FR" sz="2000" dirty="0" err="1" smtClean="0"/>
              <a:t>write</a:t>
            </a:r>
            <a:r>
              <a:rPr lang="fr-FR" sz="2000" dirty="0" smtClean="0"/>
              <a:t> clean </a:t>
            </a:r>
            <a:r>
              <a:rPr lang="fr-FR" sz="2000" dirty="0" err="1" smtClean="0"/>
              <a:t>scalable</a:t>
            </a:r>
            <a:r>
              <a:rPr lang="fr-FR" sz="2000" dirty="0" smtClean="0"/>
              <a:t> </a:t>
            </a:r>
            <a:r>
              <a:rPr lang="fr-FR" sz="2000" dirty="0" err="1" smtClean="0"/>
              <a:t>equations</a:t>
            </a:r>
            <a:r>
              <a:rPr lang="fr-FR" sz="2000" dirty="0" smtClean="0"/>
              <a:t> (</a:t>
            </a:r>
            <a:r>
              <a:rPr lang="fr-FR" sz="2000" dirty="0" err="1" smtClean="0">
                <a:solidFill>
                  <a:srgbClr val="FF0000"/>
                </a:solidFill>
              </a:rPr>
              <a:t>red</a:t>
            </a:r>
            <a:r>
              <a:rPr lang="fr-FR" sz="2000" dirty="0" smtClean="0"/>
              <a:t>), </a:t>
            </a:r>
            <a:r>
              <a:rPr lang="fr-FR" sz="2000" dirty="0" err="1" smtClean="0"/>
              <a:t>avoid</a:t>
            </a:r>
            <a:r>
              <a:rPr lang="fr-FR" sz="2000" dirty="0" smtClean="0"/>
              <a:t> </a:t>
            </a:r>
            <a:r>
              <a:rPr lang="fr-FR" sz="2000" dirty="0" err="1" smtClean="0"/>
              <a:t>scanned</a:t>
            </a:r>
            <a:r>
              <a:rPr lang="fr-FR" sz="2000" dirty="0" smtClean="0"/>
              <a:t> or bitmap </a:t>
            </a:r>
            <a:r>
              <a:rPr lang="fr-FR" sz="2000" dirty="0" err="1" smtClean="0"/>
              <a:t>equations</a:t>
            </a:r>
            <a:endParaRPr lang="fr-FR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>
                <a:off x="1864947" y="5815275"/>
                <a:ext cx="1664429" cy="9106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fr-F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sSub>
                            <m:sSubPr>
                              <m:ctrlPr>
                                <a:rPr lang="fr-FR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fr-FR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947" y="5815275"/>
                <a:ext cx="1664429" cy="9106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860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Your Name -</a:t>
            </a:r>
            <a:fld id="{FB69EFA9-6D15-471C-8F80-1224A28F9296}" type="slidenum">
              <a:rPr lang="fr-FR" smtClean="0"/>
              <a:pPr>
                <a:defRPr/>
              </a:pPr>
              <a:t>13</a:t>
            </a:fld>
            <a:r>
              <a:rPr lang="fr-FR" smtClean="0"/>
              <a:t>-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638175" y="2116138"/>
            <a:ext cx="79883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Monotype Sorts" pitchFamily="2" charset="2"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55600" indent="-355600" algn="just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kern="0" dirty="0" smtClean="0"/>
              <a:t>Tracking of vehicle position and engine data</a:t>
            </a:r>
          </a:p>
          <a:p>
            <a:pPr marL="355600" indent="-355600" algn="just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kern="0" dirty="0" smtClean="0"/>
              <a:t>Use OBD-II standard that suits most vehicles</a:t>
            </a:r>
          </a:p>
          <a:p>
            <a:pPr marL="355600" indent="-355600" algn="just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kern="0" dirty="0" smtClean="0"/>
              <a:t>Lack of altitude precision</a:t>
            </a:r>
          </a:p>
          <a:p>
            <a:pPr marL="355600" indent="-355600" algn="just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kern="0" dirty="0" smtClean="0"/>
              <a:t>Process energy, forces</a:t>
            </a:r>
          </a:p>
          <a:p>
            <a:pPr marL="355600" indent="-355600" algn="just" eaLnBrk="1" hangingPunct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kern="0" dirty="0" smtClean="0"/>
              <a:t>Optimal control laws</a:t>
            </a:r>
          </a:p>
          <a:p>
            <a:pPr marL="355600" indent="-355600" algn="just" eaLnBrk="1" hangingPunct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kern="0" dirty="0" smtClean="0"/>
              <a:t>Sizing of equivalent EV motorization and batteries</a:t>
            </a:r>
          </a:p>
          <a:p>
            <a:pPr marL="355600" indent="-355600" algn="just" eaLnBrk="1" hangingPunct="1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kern="0" dirty="0" smtClean="0"/>
              <a:t>Test on buses</a:t>
            </a:r>
            <a:endParaRPr lang="en-US" sz="2800" kern="0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95300" y="1296988"/>
            <a:ext cx="8229600" cy="741362"/>
          </a:xfrm>
          <a:prstGeom prst="rect">
            <a:avLst/>
          </a:prstGeom>
        </p:spPr>
        <p:txBody>
          <a:bodyPr/>
          <a:lstStyle/>
          <a:p>
            <a:pPr marL="355600" indent="-355600" algn="just" eaLnBrk="1" hangingPunct="1">
              <a:spcBef>
                <a:spcPct val="20000"/>
              </a:spcBef>
              <a:buClr>
                <a:srgbClr val="0099CC"/>
              </a:buClr>
              <a:buSzPct val="100000"/>
              <a:defRPr/>
            </a:pPr>
            <a:r>
              <a:rPr kumimoji="1" lang="fr-FR" sz="44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Conclusions </a:t>
            </a:r>
            <a:r>
              <a:rPr kumimoji="1" lang="fr-FR" sz="4400" kern="0" dirty="0">
                <a:latin typeface="+mj-lt"/>
                <a:ea typeface="+mj-ea"/>
                <a:cs typeface="+mj-cs"/>
              </a:rPr>
              <a:t>and</a:t>
            </a:r>
            <a:r>
              <a:rPr kumimoji="1" lang="fr-FR" sz="44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1" lang="fr-FR" sz="4400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perspectives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907280" y="3652738"/>
            <a:ext cx="391731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Make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simple and </a:t>
            </a:r>
            <a:r>
              <a:rPr lang="fr-FR" sz="2800" dirty="0" err="1" smtClean="0"/>
              <a:t>readable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116480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485775" y="1963738"/>
            <a:ext cx="7988300" cy="4244975"/>
          </a:xfrm>
        </p:spPr>
        <p:txBody>
          <a:bodyPr/>
          <a:lstStyle/>
          <a:p>
            <a:pPr marL="355600" indent="-355600" algn="just" eaLnBrk="1" hangingPunct="1">
              <a:buSzPct val="100000"/>
              <a:buFont typeface="Wingdings" pitchFamily="2" charset="2"/>
              <a:buChar char="§"/>
              <a:defRPr/>
            </a:pPr>
            <a:r>
              <a:rPr lang="en-US" sz="2800" dirty="0" smtClean="0"/>
              <a:t>Introduction</a:t>
            </a:r>
          </a:p>
          <a:p>
            <a:pPr marL="355600" indent="-355600" algn="just" eaLnBrk="1" hangingPunct="1">
              <a:buSzPct val="10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Questions</a:t>
            </a:r>
            <a:r>
              <a:rPr lang="en-US" sz="2800" dirty="0" smtClean="0"/>
              <a:t> / </a:t>
            </a:r>
            <a:r>
              <a:rPr lang="en-US" sz="2800" dirty="0" smtClean="0">
                <a:solidFill>
                  <a:schemeClr val="accent2"/>
                </a:solidFill>
              </a:rPr>
              <a:t>Solutions</a:t>
            </a:r>
          </a:p>
          <a:p>
            <a:pPr marL="355600" indent="-355600" algn="just" eaLnBrk="1" hangingPunct="1">
              <a:buSzPct val="100000"/>
              <a:buFont typeface="Wingdings" pitchFamily="2" charset="2"/>
              <a:buChar char="§"/>
              <a:defRPr/>
            </a:pPr>
            <a:r>
              <a:rPr lang="en-US" sz="2800" dirty="0" smtClean="0"/>
              <a:t>Technologies</a:t>
            </a:r>
          </a:p>
          <a:p>
            <a:pPr marL="355600" indent="-355600" algn="just" eaLnBrk="1" hangingPunct="1">
              <a:buSzPct val="100000"/>
              <a:buFont typeface="Wingdings" pitchFamily="2" charset="2"/>
              <a:buChar char="§"/>
              <a:defRPr/>
            </a:pPr>
            <a:r>
              <a:rPr lang="en-US" sz="2800" dirty="0" smtClean="0"/>
              <a:t>Conclusions and perspectives</a:t>
            </a:r>
            <a:endParaRPr lang="en-US" dirty="0" smtClean="0"/>
          </a:p>
          <a:p>
            <a:pPr algn="just">
              <a:buSzPct val="100000"/>
              <a:buFont typeface="Arial" charset="0"/>
              <a:buChar char="•"/>
              <a:defRPr/>
            </a:pPr>
            <a:endParaRPr lang="en-US" dirty="0" smtClean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42900" y="1144588"/>
            <a:ext cx="8229600" cy="741362"/>
          </a:xfrm>
          <a:prstGeom prst="rect">
            <a:avLst/>
          </a:prstGeom>
        </p:spPr>
        <p:txBody>
          <a:bodyPr/>
          <a:lstStyle/>
          <a:p>
            <a:pPr marL="355600" indent="-355600" algn="just" eaLnBrk="1" hangingPunct="1">
              <a:spcBef>
                <a:spcPct val="20000"/>
              </a:spcBef>
              <a:buClr>
                <a:srgbClr val="0099CC"/>
              </a:buClr>
              <a:buSzPct val="100000"/>
              <a:defRPr/>
            </a:pPr>
            <a:r>
              <a:rPr kumimoji="1" lang="fr-FR" sz="44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Plan</a:t>
            </a:r>
            <a:endParaRPr kumimoji="1" lang="fr-FR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9" descr="2011 Nissan Leaf EV - Designed Specifically For a Lithium-Ion Battery-Powered Chas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4227513"/>
            <a:ext cx="2743200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353" y="2896394"/>
            <a:ext cx="1887538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D:\users\baghli\doc\11\articles\Efea2012\workshop\img\tgv.jpg"/>
          <p:cNvPicPr>
            <a:picLocks noChangeAspect="1" noChangeArrowheads="1"/>
          </p:cNvPicPr>
          <p:nvPr/>
        </p:nvPicPr>
        <p:blipFill>
          <a:blip r:embed="rId4" cstate="print"/>
          <a:srcRect l="6421" t="9650" r="2936" b="24123"/>
          <a:stretch>
            <a:fillRect/>
          </a:stretch>
        </p:blipFill>
        <p:spPr bwMode="auto">
          <a:xfrm>
            <a:off x="4054475" y="4451350"/>
            <a:ext cx="373062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0513" y="1287463"/>
            <a:ext cx="1233487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http://www.moteurnature.com/zvisu/2011/88/Chevrolet-Volt-01.jpg"/>
          <p:cNvPicPr>
            <a:picLocks noChangeAspect="1" noChangeArrowheads="1"/>
          </p:cNvPicPr>
          <p:nvPr/>
        </p:nvPicPr>
        <p:blipFill>
          <a:blip r:embed="rId6" cstate="print"/>
          <a:srcRect l="6" t="8868" r="1266" b="9537"/>
          <a:stretch>
            <a:fillRect/>
          </a:stretch>
        </p:blipFill>
        <p:spPr bwMode="auto">
          <a:xfrm>
            <a:off x="6485731" y="24607"/>
            <a:ext cx="2598737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9350" y="1524000"/>
            <a:ext cx="1668639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2257504" y="1437026"/>
            <a:ext cx="359394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Keep</a:t>
            </a:r>
            <a:r>
              <a:rPr lang="fr-FR" sz="2800" dirty="0" smtClean="0"/>
              <a:t> the plan simple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185672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Your Name -</a:t>
            </a:r>
            <a:fld id="{A8B2C56C-5C0F-4BC9-AA43-21B52187D993}" type="slidenum">
              <a:rPr lang="fr-FR" smtClean="0"/>
              <a:pPr>
                <a:defRPr/>
              </a:pPr>
              <a:t>3</a:t>
            </a:fld>
            <a:r>
              <a:rPr lang="fr-FR" smtClean="0"/>
              <a:t>-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36240" y="5916682"/>
            <a:ext cx="432816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Modifiy</a:t>
            </a:r>
            <a:r>
              <a:rPr lang="fr-FR" sz="2000" dirty="0" smtClean="0"/>
              <a:t> </a:t>
            </a:r>
            <a:r>
              <a:rPr lang="fr-FR" sz="2000" dirty="0" err="1" smtClean="0"/>
              <a:t>your</a:t>
            </a:r>
            <a:r>
              <a:rPr lang="fr-FR" sz="2000" dirty="0" smtClean="0"/>
              <a:t> </a:t>
            </a:r>
            <a:r>
              <a:rPr lang="fr-FR" sz="2000" dirty="0" err="1" smtClean="0"/>
              <a:t>name</a:t>
            </a:r>
            <a:r>
              <a:rPr lang="fr-FR" sz="2000" dirty="0" smtClean="0"/>
              <a:t>, in the master </a:t>
            </a:r>
            <a:r>
              <a:rPr lang="fr-FR" sz="2000" dirty="0" err="1" smtClean="0"/>
              <a:t>slides</a:t>
            </a:r>
            <a:r>
              <a:rPr lang="fr-FR" sz="2000" dirty="0" smtClean="0"/>
              <a:t> (masque de diapositives)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609094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Your</a:t>
            </a:r>
            <a:r>
              <a:rPr lang="fr-FR" dirty="0" smtClean="0"/>
              <a:t> Name -</a:t>
            </a:r>
            <a:fld id="{FB69EFA9-6D15-471C-8F80-1224A28F9296}" type="slidenum">
              <a:rPr lang="fr-FR" smtClean="0"/>
              <a:pPr>
                <a:defRPr/>
              </a:pPr>
              <a:t>4</a:t>
            </a:fld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333500" y="2209800"/>
            <a:ext cx="64262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Monotype Sorts" pitchFamily="2" charset="2"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fr-FR" sz="4400" kern="0" dirty="0" err="1" smtClean="0"/>
              <a:t>Thank</a:t>
            </a:r>
            <a:r>
              <a:rPr lang="fr-FR" sz="4400" kern="0" dirty="0" smtClean="0"/>
              <a:t> </a:t>
            </a:r>
            <a:r>
              <a:rPr lang="fr-FR" sz="4400" kern="0" dirty="0" err="1" smtClean="0"/>
              <a:t>you</a:t>
            </a:r>
            <a:r>
              <a:rPr lang="fr-FR" sz="4400" kern="0" dirty="0" smtClean="0"/>
              <a:t> for</a:t>
            </a:r>
          </a:p>
          <a:p>
            <a:r>
              <a:rPr lang="fr-FR" sz="4400" kern="0" dirty="0" err="1" smtClean="0"/>
              <a:t>your</a:t>
            </a:r>
            <a:r>
              <a:rPr lang="fr-FR" sz="4400" kern="0" dirty="0" smtClean="0"/>
              <a:t> attention</a:t>
            </a:r>
            <a:endParaRPr lang="fr-FR" sz="4400" kern="0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333500" y="4432300"/>
            <a:ext cx="6426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kumimoji="1" lang="fr-FR" sz="4000" kern="0" dirty="0">
                <a:solidFill>
                  <a:srgbClr val="FF0000"/>
                </a:solidFill>
                <a:latin typeface="+mn-lt"/>
                <a:cs typeface="+mn-cs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1204811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68900" y="6270625"/>
            <a:ext cx="3517900" cy="450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cs typeface="Arial" charset="0"/>
              </a:rPr>
              <a:t> Lotfi BAGHLI  </a:t>
            </a:r>
            <a:r>
              <a:rPr lang="fr-FR" b="0" dirty="0" smtClean="0">
                <a:cs typeface="Arial" charset="0"/>
              </a:rPr>
              <a:t>  </a:t>
            </a:r>
            <a:r>
              <a:rPr lang="fr-FR" dirty="0" smtClean="0">
                <a:cs typeface="Arial" charset="0"/>
              </a:rPr>
              <a:t>-</a:t>
            </a:r>
            <a:fld id="{78281CE1-96BE-4864-8959-BAB6381920FF}" type="slidenum">
              <a:rPr lang="fr-FR" smtClean="0">
                <a:cs typeface="Arial" charset="0"/>
              </a:rPr>
              <a:pPr/>
              <a:t>5</a:t>
            </a:fld>
            <a:r>
              <a:rPr lang="fr-FR" dirty="0" smtClean="0">
                <a:cs typeface="Arial" charset="0"/>
              </a:rPr>
              <a:t>-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FF0000"/>
                </a:solidFill>
              </a:rPr>
              <a:t>Some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tips</a:t>
            </a:r>
            <a:r>
              <a:rPr lang="fr-FR" dirty="0" smtClean="0">
                <a:solidFill>
                  <a:srgbClr val="FF0000"/>
                </a:solidFill>
              </a:rPr>
              <a:t> for </a:t>
            </a:r>
            <a:r>
              <a:rPr lang="fr-FR" dirty="0" err="1" smtClean="0">
                <a:solidFill>
                  <a:srgbClr val="FF0000"/>
                </a:solidFill>
              </a:rPr>
              <a:t>your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presentation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You have 12 min of </a:t>
            </a:r>
            <a:r>
              <a:rPr lang="fr-FR" dirty="0" err="1" smtClean="0">
                <a:solidFill>
                  <a:srgbClr val="FF0000"/>
                </a:solidFill>
              </a:rPr>
              <a:t>presentation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+ 3 min for questions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So no more </a:t>
            </a:r>
            <a:r>
              <a:rPr lang="fr-FR" dirty="0" err="1" smtClean="0">
                <a:solidFill>
                  <a:srgbClr val="FF0000"/>
                </a:solidFill>
              </a:rPr>
              <a:t>than</a:t>
            </a:r>
            <a:r>
              <a:rPr lang="fr-FR" dirty="0" smtClean="0">
                <a:solidFill>
                  <a:srgbClr val="FF0000"/>
                </a:solidFill>
              </a:rPr>
              <a:t> 15 </a:t>
            </a:r>
            <a:r>
              <a:rPr lang="fr-FR" dirty="0" err="1" smtClean="0">
                <a:solidFill>
                  <a:srgbClr val="FF0000"/>
                </a:solidFill>
              </a:rPr>
              <a:t>slides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Your Name -</a:t>
            </a:r>
            <a:fld id="{FB69EFA9-6D15-471C-8F80-1224A28F9296}" type="slidenum">
              <a:rPr lang="fr-FR" smtClean="0"/>
              <a:pPr>
                <a:defRPr/>
              </a:pPr>
              <a:t>6</a:t>
            </a:fld>
            <a:r>
              <a:rPr lang="fr-FR" smtClean="0"/>
              <a:t>-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1879600"/>
            <a:ext cx="9131301" cy="40203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1757680"/>
            <a:ext cx="6367832" cy="415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2900" y="5890478"/>
            <a:ext cx="8445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MAF </a:t>
            </a:r>
            <a:r>
              <a:rPr lang="en-US" dirty="0" smtClean="0">
                <a:ea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0000FF"/>
                </a:solidFill>
                <a:ea typeface="Times New Roman" panose="02020603050405020304" pitchFamily="18" charset="0"/>
              </a:rPr>
              <a:t>motor </a:t>
            </a:r>
            <a:r>
              <a:rPr lang="en-US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speed </a:t>
            </a:r>
            <a:r>
              <a:rPr lang="en-US" dirty="0" smtClean="0">
                <a:ea typeface="Times New Roman" panose="02020603050405020304" pitchFamily="18" charset="0"/>
              </a:rPr>
              <a:t>versus distance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42900" y="1016318"/>
            <a:ext cx="8229600" cy="741362"/>
          </a:xfrm>
          <a:prstGeom prst="rect">
            <a:avLst/>
          </a:prstGeom>
        </p:spPr>
        <p:txBody>
          <a:bodyPr/>
          <a:lstStyle/>
          <a:p>
            <a:pPr marL="355600" lvl="0" indent="-355600" algn="just" eaLnBrk="1" hangingPunct="1">
              <a:spcBef>
                <a:spcPct val="20000"/>
              </a:spcBef>
              <a:buClr>
                <a:srgbClr val="0099CC"/>
              </a:buClr>
              <a:buSzPct val="100000"/>
              <a:defRPr/>
            </a:pPr>
            <a:r>
              <a:rPr kumimoji="1" lang="en-US" sz="44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Processing data </a:t>
            </a:r>
            <a:r>
              <a:rPr kumimoji="1" lang="en-US" sz="3600" kern="0" dirty="0" smtClean="0">
                <a:solidFill>
                  <a:srgbClr val="0070C0"/>
                </a:solidFill>
                <a:latin typeface="Times New Roman"/>
                <a:ea typeface="+mj-ea"/>
                <a:cs typeface="Arial"/>
              </a:rPr>
              <a:t>(</a:t>
            </a:r>
            <a:r>
              <a:rPr kumimoji="1" lang="en-US" sz="3600" kern="0" dirty="0">
                <a:solidFill>
                  <a:srgbClr val="0070C0"/>
                </a:solidFill>
                <a:latin typeface="Times New Roman"/>
                <a:ea typeface="+mj-ea"/>
                <a:cs typeface="Arial"/>
              </a:rPr>
              <a:t>suburban </a:t>
            </a:r>
            <a:r>
              <a:rPr kumimoji="1" lang="en-US" sz="3600" kern="0" dirty="0" smtClean="0">
                <a:solidFill>
                  <a:srgbClr val="0070C0"/>
                </a:solidFill>
                <a:latin typeface="Times New Roman"/>
                <a:ea typeface="+mj-ea"/>
                <a:cs typeface="Arial"/>
              </a:rPr>
              <a:t>track)</a:t>
            </a:r>
            <a:endParaRPr kumimoji="1" lang="en-US" sz="3600" kern="0" dirty="0">
              <a:solidFill>
                <a:srgbClr val="0070C0"/>
              </a:solidFill>
              <a:latin typeface="Times New Roman"/>
              <a:ea typeface="+mj-ea"/>
              <a:cs typeface="Arial"/>
            </a:endParaRPr>
          </a:p>
          <a:p>
            <a:pPr marL="355600" indent="-355600" algn="just" eaLnBrk="1" hangingPunct="1">
              <a:spcBef>
                <a:spcPct val="20000"/>
              </a:spcBef>
              <a:buClr>
                <a:srgbClr val="0099CC"/>
              </a:buClr>
              <a:buSzPct val="100000"/>
              <a:defRPr/>
            </a:pPr>
            <a:endParaRPr kumimoji="1"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358640" y="755303"/>
            <a:ext cx="432816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curves must be readable, white background is preferable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91450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68900" y="6270625"/>
            <a:ext cx="3517900" cy="450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cs typeface="Arial" charset="0"/>
              </a:rPr>
              <a:t> Lotfi BAGHLI  </a:t>
            </a:r>
            <a:r>
              <a:rPr lang="fr-FR" b="0" dirty="0" smtClean="0">
                <a:cs typeface="Arial" charset="0"/>
              </a:rPr>
              <a:t>  </a:t>
            </a:r>
            <a:r>
              <a:rPr lang="fr-FR" dirty="0" smtClean="0">
                <a:cs typeface="Arial" charset="0"/>
              </a:rPr>
              <a:t>-</a:t>
            </a:r>
            <a:fld id="{78281CE1-96BE-4864-8959-BAB6381920FF}" type="slidenum">
              <a:rPr lang="fr-FR" smtClean="0">
                <a:cs typeface="Arial" charset="0"/>
              </a:rPr>
              <a:pPr/>
              <a:t>7</a:t>
            </a:fld>
            <a:r>
              <a:rPr lang="fr-FR" dirty="0" smtClean="0">
                <a:cs typeface="Arial" charset="0"/>
              </a:rPr>
              <a:t>-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42900" y="1144588"/>
            <a:ext cx="8229600" cy="741362"/>
          </a:xfrm>
          <a:prstGeom prst="rect">
            <a:avLst/>
          </a:prstGeom>
        </p:spPr>
        <p:txBody>
          <a:bodyPr/>
          <a:lstStyle/>
          <a:p>
            <a:pPr marL="355600" indent="-355600" algn="just" eaLnBrk="1" hangingPunct="1">
              <a:spcBef>
                <a:spcPct val="20000"/>
              </a:spcBef>
              <a:buClr>
                <a:srgbClr val="0099CC"/>
              </a:buClr>
              <a:buSzPct val="100000"/>
              <a:defRPr/>
            </a:pPr>
            <a:r>
              <a:rPr kumimoji="1" lang="fr-FR" sz="44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Introduction</a:t>
            </a:r>
            <a:endParaRPr kumimoji="1" lang="fr-FR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58640" y="755303"/>
            <a:ext cx="432816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 not put too much text, you should speak and not read the text</a:t>
            </a:r>
            <a:endParaRPr lang="en-US" sz="200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485775" y="1963738"/>
            <a:ext cx="7988300" cy="4244975"/>
          </a:xfrm>
        </p:spPr>
        <p:txBody>
          <a:bodyPr/>
          <a:lstStyle/>
          <a:p>
            <a:pPr marL="355600" indent="-355600" algn="just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/>
              <a:t>Transport:</a:t>
            </a:r>
          </a:p>
          <a:p>
            <a:pPr marL="1098550" lvl="1" indent="-355600"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A societal objective</a:t>
            </a:r>
          </a:p>
          <a:p>
            <a:pPr marL="1098550" lvl="1" indent="-355600"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Must be achieved daily</a:t>
            </a:r>
          </a:p>
          <a:p>
            <a:pPr marL="355600" indent="-355600" algn="just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/>
              <a:t>Distance working (ICT, distance learning,…)</a:t>
            </a:r>
          </a:p>
          <a:p>
            <a:pPr marL="355600" indent="-355600" algn="just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/>
              <a:t>Human contact:</a:t>
            </a:r>
          </a:p>
          <a:p>
            <a:pPr marL="1098550" lvl="1" indent="-355600"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Trading, attending school, holiday, shopping</a:t>
            </a:r>
          </a:p>
          <a:p>
            <a:pPr marL="355600" indent="-355600" algn="just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GB" sz="2800" dirty="0" smtClean="0"/>
              <a:t>Activities that are transport-energy consuming</a:t>
            </a:r>
          </a:p>
          <a:p>
            <a:pPr marL="355600" indent="-355600" algn="just" eaLnBrk="1" hangingPunct="1">
              <a:buSzPct val="100000"/>
              <a:buFont typeface="Wingdings" panose="05000000000000000000" pitchFamily="2" charset="2"/>
              <a:buChar char="§"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68900" y="6270625"/>
            <a:ext cx="3517900" cy="450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cs typeface="Arial" charset="0"/>
              </a:rPr>
              <a:t> Lotfi BAGHLI  </a:t>
            </a:r>
            <a:r>
              <a:rPr lang="fr-FR" b="0" dirty="0" smtClean="0">
                <a:cs typeface="Arial" charset="0"/>
              </a:rPr>
              <a:t>  </a:t>
            </a:r>
            <a:r>
              <a:rPr lang="fr-FR" dirty="0" smtClean="0">
                <a:cs typeface="Arial" charset="0"/>
              </a:rPr>
              <a:t>-</a:t>
            </a:r>
            <a:fld id="{78281CE1-96BE-4864-8959-BAB6381920FF}" type="slidenum">
              <a:rPr lang="fr-FR" smtClean="0">
                <a:cs typeface="Arial" charset="0"/>
              </a:rPr>
              <a:pPr/>
              <a:t>8</a:t>
            </a:fld>
            <a:r>
              <a:rPr lang="fr-FR" dirty="0" smtClean="0">
                <a:cs typeface="Arial" charset="0"/>
              </a:rPr>
              <a:t>-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37750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485775" y="1963738"/>
            <a:ext cx="7988300" cy="4244975"/>
          </a:xfrm>
        </p:spPr>
        <p:txBody>
          <a:bodyPr/>
          <a:lstStyle/>
          <a:p>
            <a:pPr marL="355600" indent="-355600" algn="just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mtClean="0"/>
              <a:t>Urban air pollution</a:t>
            </a:r>
          </a:p>
          <a:p>
            <a:pPr marL="355600" indent="-355600" algn="just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mtClean="0"/>
              <a:t>Oil dependency</a:t>
            </a:r>
          </a:p>
          <a:p>
            <a:pPr marL="355600" indent="-355600" algn="just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mtClean="0"/>
              <a:t>Crowded city centers</a:t>
            </a:r>
          </a:p>
          <a:p>
            <a:pPr marL="355600" indent="-355600" algn="just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mtClean="0"/>
              <a:t>Climate change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42900" y="1144588"/>
            <a:ext cx="8229600" cy="741362"/>
          </a:xfrm>
          <a:prstGeom prst="rect">
            <a:avLst/>
          </a:prstGeom>
        </p:spPr>
        <p:txBody>
          <a:bodyPr/>
          <a:lstStyle/>
          <a:p>
            <a:pPr marL="355600" indent="-355600" algn="just" eaLnBrk="1" hangingPunct="1">
              <a:spcBef>
                <a:spcPct val="20000"/>
              </a:spcBef>
              <a:buClr>
                <a:srgbClr val="0099CC"/>
              </a:buClr>
              <a:buSzPct val="100000"/>
              <a:defRPr/>
            </a:pPr>
            <a:r>
              <a:rPr kumimoji="1" lang="fr-FR" sz="44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Cons of transport</a:t>
            </a:r>
            <a:endParaRPr kumimoji="1" lang="fr-FR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58640" y="755303"/>
            <a:ext cx="432816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 not put too much text, you should speak and not read the text</a:t>
            </a:r>
          </a:p>
          <a:p>
            <a:r>
              <a:rPr lang="en-US" sz="2000" dirty="0" smtClean="0"/>
              <a:t>You can use photos also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527300"/>
            <a:ext cx="9144000" cy="375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9698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68900" y="6270625"/>
            <a:ext cx="3517900" cy="450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cs typeface="Arial" charset="0"/>
              </a:rPr>
              <a:t> Lotfi BAGHLI  </a:t>
            </a:r>
            <a:r>
              <a:rPr lang="fr-FR" b="0" dirty="0" smtClean="0">
                <a:cs typeface="Arial" charset="0"/>
              </a:rPr>
              <a:t>  </a:t>
            </a:r>
            <a:r>
              <a:rPr lang="fr-FR" dirty="0" smtClean="0">
                <a:cs typeface="Arial" charset="0"/>
              </a:rPr>
              <a:t>-</a:t>
            </a:r>
            <a:fld id="{78281CE1-96BE-4864-8959-BAB6381920FF}" type="slidenum">
              <a:rPr lang="fr-FR" smtClean="0">
                <a:cs typeface="Arial" charset="0"/>
              </a:rPr>
              <a:pPr/>
              <a:t>9</a:t>
            </a:fld>
            <a:r>
              <a:rPr lang="fr-FR" dirty="0" smtClean="0">
                <a:cs typeface="Arial" charset="0"/>
              </a:rPr>
              <a:t>-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300" y="6257835"/>
            <a:ext cx="542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http://epp.eurostat.ec.europa.eu/portal/page/portal/sdi/indicators/theme7</a:t>
            </a:r>
            <a:endParaRPr lang="en-US" sz="1400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900" y="2549524"/>
            <a:ext cx="7042150" cy="366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4155440" y="5520830"/>
            <a:ext cx="432816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you take information from the web or author, give the reference (http or DOI)</a:t>
            </a:r>
            <a:endParaRPr lang="en-US" sz="200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42900" y="1144588"/>
            <a:ext cx="8229600" cy="74136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spcBef>
                <a:spcPts val="0"/>
              </a:spcBef>
              <a:buClr>
                <a:srgbClr val="0099CC"/>
              </a:buClr>
              <a:buSzPct val="100000"/>
              <a:defRPr/>
            </a:pPr>
            <a:r>
              <a:rPr kumimoji="1" lang="en-US" sz="44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Energy consumption of transport, by mode</a:t>
            </a:r>
            <a:endParaRPr kumimoji="1" lang="fr-FR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16987" y="4495800"/>
            <a:ext cx="2727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1 000 </a:t>
            </a:r>
            <a:r>
              <a:rPr lang="en-US" sz="2000" dirty="0" err="1" smtClean="0"/>
              <a:t>tonnes</a:t>
            </a:r>
            <a:r>
              <a:rPr lang="en-US" sz="2000" dirty="0" smtClean="0"/>
              <a:t> of oil equivalent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arre verticale">
  <a:themeElements>
    <a:clrScheme name="1_Barre vertical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1_Barre verticale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Barre vertical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rre vertical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rre vertica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rre vertical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rre vertical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rre vertical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10269</TotalTime>
  <Words>514</Words>
  <Application>Microsoft Office PowerPoint</Application>
  <PresentationFormat>Affichage à l'écran (4:3)</PresentationFormat>
  <Paragraphs>97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Cambria Math</vt:lpstr>
      <vt:lpstr>Monotype Sorts</vt:lpstr>
      <vt:lpstr>Times New Roman</vt:lpstr>
      <vt:lpstr>Verdana</vt:lpstr>
      <vt:lpstr>Wingdings</vt:lpstr>
      <vt:lpstr>1_Barre verticale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 à la commande de la machine asynchrone, utilisation de la logique floue, des réseaux de neurones et des algorithmes génétiques</dc:title>
  <dc:creator>Lotfi BAGHLI</dc:creator>
  <cp:lastModifiedBy>Lotfi Baghli</cp:lastModifiedBy>
  <cp:revision>928</cp:revision>
  <cp:lastPrinted>2015-02-10T00:27:45Z</cp:lastPrinted>
  <dcterms:created xsi:type="dcterms:W3CDTF">1998-12-27T22:18:53Z</dcterms:created>
  <dcterms:modified xsi:type="dcterms:W3CDTF">2015-04-28T10:47:13Z</dcterms:modified>
</cp:coreProperties>
</file>