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203150" cy="34925000"/>
  <p:notesSz cx="6858000" cy="97234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70">
          <p15:clr>
            <a:srgbClr val="A4A3A4"/>
          </p15:clr>
        </p15:guide>
        <p15:guide id="2" pos="7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95FF95"/>
    <a:srgbClr val="FF00FF"/>
    <a:srgbClr val="00FF00"/>
    <a:srgbClr val="CC3399"/>
    <a:srgbClr val="FCB2B2"/>
    <a:srgbClr val="0000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874" autoAdjust="0"/>
    <p:restoredTop sz="99205" autoAdjust="0"/>
  </p:normalViewPr>
  <p:slideViewPr>
    <p:cSldViewPr snapToGrid="0">
      <p:cViewPr>
        <p:scale>
          <a:sx n="33" d="100"/>
          <a:sy n="33" d="100"/>
        </p:scale>
        <p:origin x="1890" y="24"/>
      </p:cViewPr>
      <p:guideLst>
        <p:guide orient="horz" pos="20370"/>
        <p:guide pos="7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66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7725" y="736600"/>
            <a:ext cx="2620963" cy="363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1213"/>
            <a:ext cx="5029200" cy="410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de texte du masque</a:t>
            </a:r>
          </a:p>
          <a:p>
            <a:pPr lvl="1"/>
            <a:r>
              <a:rPr lang="fr-FR" noProof="0" smtClean="0"/>
              <a:t>Second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27068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364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0713" y="10848975"/>
            <a:ext cx="21421725" cy="7486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838" y="19791363"/>
            <a:ext cx="17643475" cy="8924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1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54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957800" y="3106738"/>
            <a:ext cx="5354638" cy="27940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90713" y="3106738"/>
            <a:ext cx="15914687" cy="27940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9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0725" y="22442488"/>
            <a:ext cx="21423313" cy="69357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0725" y="14803438"/>
            <a:ext cx="21423313" cy="7639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569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90713" y="10090150"/>
            <a:ext cx="10634662" cy="2095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77775" y="10090150"/>
            <a:ext cx="10634663" cy="2095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46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475" y="1398588"/>
            <a:ext cx="22682200" cy="5821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0475" y="7818438"/>
            <a:ext cx="11134725" cy="3257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0475" y="11075988"/>
            <a:ext cx="11134725" cy="20121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803188" y="7818438"/>
            <a:ext cx="11139487" cy="3257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803188" y="11075988"/>
            <a:ext cx="11139487" cy="20121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57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30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475" y="1390650"/>
            <a:ext cx="8291513" cy="591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53613" y="1390650"/>
            <a:ext cx="14089062" cy="29806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60475" y="7308850"/>
            <a:ext cx="8291513" cy="23888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707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0300" y="24447500"/>
            <a:ext cx="15120938" cy="2886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940300" y="3121025"/>
            <a:ext cx="15120938" cy="2095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40300" y="27333575"/>
            <a:ext cx="15120938" cy="4098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363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0713" y="3106738"/>
            <a:ext cx="214217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7337" tIns="164286" rIns="327337" bIns="16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de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0713" y="10090150"/>
            <a:ext cx="21421725" cy="209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7337" tIns="164286" rIns="327337" bIns="16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2pPr>
      <a:lvl3pPr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3pPr>
      <a:lvl4pPr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4pPr>
      <a:lvl5pPr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5pPr>
      <a:lvl6pPr marL="457200"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6pPr>
      <a:lvl7pPr marL="914400"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7pPr>
      <a:lvl8pPr marL="1371600"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8pPr>
      <a:lvl9pPr marL="1828800" algn="ctr" defTabSz="3251200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Times New Roman" pitchFamily="18" charset="0"/>
        </a:defRPr>
      </a:lvl9pPr>
    </p:titleStyle>
    <p:bodyStyle>
      <a:lvl1pPr marL="1219200" indent="-12192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1400">
          <a:solidFill>
            <a:schemeClr val="tx1"/>
          </a:solidFill>
          <a:latin typeface="+mn-lt"/>
          <a:ea typeface="+mn-ea"/>
          <a:cs typeface="+mn-cs"/>
        </a:defRPr>
      </a:lvl1pPr>
      <a:lvl2pPr marL="2641600" indent="-10160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0000">
          <a:solidFill>
            <a:schemeClr val="tx1"/>
          </a:solidFill>
          <a:latin typeface="+mn-lt"/>
        </a:defRPr>
      </a:lvl2pPr>
      <a:lvl3pPr marL="4064000" indent="-8128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8600">
          <a:solidFill>
            <a:schemeClr val="tx1"/>
          </a:solidFill>
          <a:latin typeface="+mn-lt"/>
        </a:defRPr>
      </a:lvl3pPr>
      <a:lvl4pPr marL="5691188" indent="-814388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7100">
          <a:solidFill>
            <a:schemeClr val="tx1"/>
          </a:solidFill>
          <a:latin typeface="+mn-lt"/>
        </a:defRPr>
      </a:lvl4pPr>
      <a:lvl5pPr marL="7316788" indent="-8128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7100">
          <a:solidFill>
            <a:schemeClr val="tx1"/>
          </a:solidFill>
          <a:latin typeface="+mn-lt"/>
        </a:defRPr>
      </a:lvl5pPr>
      <a:lvl6pPr marL="7773988" indent="-8128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7100">
          <a:solidFill>
            <a:schemeClr val="tx1"/>
          </a:solidFill>
          <a:latin typeface="+mn-lt"/>
        </a:defRPr>
      </a:lvl6pPr>
      <a:lvl7pPr marL="8231188" indent="-8128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7100">
          <a:solidFill>
            <a:schemeClr val="tx1"/>
          </a:solidFill>
          <a:latin typeface="+mn-lt"/>
        </a:defRPr>
      </a:lvl7pPr>
      <a:lvl8pPr marL="8688388" indent="-8128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7100">
          <a:solidFill>
            <a:schemeClr val="tx1"/>
          </a:solidFill>
          <a:latin typeface="+mn-lt"/>
        </a:defRPr>
      </a:lvl8pPr>
      <a:lvl9pPr marL="9145588" indent="-812800" algn="l" defTabSz="32512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7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emf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6"/>
          <p:cNvSpPr>
            <a:spLocks noChangeArrowheads="1"/>
          </p:cNvSpPr>
          <p:nvPr/>
        </p:nvSpPr>
        <p:spPr bwMode="auto">
          <a:xfrm>
            <a:off x="4523123" y="2575518"/>
            <a:ext cx="16579539" cy="21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409" tIns="34587" rIns="70409" bIns="34587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6600" b="1" dirty="0"/>
              <a:t>Title of Your </a:t>
            </a:r>
            <a:r>
              <a:rPr lang="en-US" sz="6600" b="1" dirty="0" smtClean="0"/>
              <a:t>Poster Presentation as </a:t>
            </a:r>
            <a:r>
              <a:rPr lang="en-US" sz="6600" b="1" dirty="0"/>
              <a:t>It Appears on the PDF</a:t>
            </a:r>
            <a:endParaRPr lang="en-US" sz="6600" dirty="0"/>
          </a:p>
        </p:txBody>
      </p:sp>
      <p:sp>
        <p:nvSpPr>
          <p:cNvPr id="1040" name="Rectangle 231"/>
          <p:cNvSpPr>
            <a:spLocks noChangeArrowheads="1"/>
          </p:cNvSpPr>
          <p:nvPr/>
        </p:nvSpPr>
        <p:spPr bwMode="auto">
          <a:xfrm>
            <a:off x="6543675" y="2419402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1" name="Rectangle 288"/>
          <p:cNvSpPr>
            <a:spLocks noChangeArrowheads="1"/>
          </p:cNvSpPr>
          <p:nvPr/>
        </p:nvSpPr>
        <p:spPr bwMode="auto">
          <a:xfrm flipH="1">
            <a:off x="12673013" y="8587105"/>
            <a:ext cx="128587" cy="25200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3" name="Rectangle 327"/>
          <p:cNvSpPr>
            <a:spLocks noChangeArrowheads="1"/>
          </p:cNvSpPr>
          <p:nvPr/>
        </p:nvSpPr>
        <p:spPr bwMode="auto">
          <a:xfrm>
            <a:off x="6286500" y="24630582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4" name="Rectangle 329"/>
          <p:cNvSpPr>
            <a:spLocks noChangeArrowheads="1"/>
          </p:cNvSpPr>
          <p:nvPr/>
        </p:nvSpPr>
        <p:spPr bwMode="auto">
          <a:xfrm>
            <a:off x="6286500" y="2466392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5" name="Rectangle 332"/>
          <p:cNvSpPr>
            <a:spLocks noChangeArrowheads="1"/>
          </p:cNvSpPr>
          <p:nvPr/>
        </p:nvSpPr>
        <p:spPr bwMode="auto">
          <a:xfrm>
            <a:off x="6286500" y="24630582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6" name="Rectangle 334"/>
          <p:cNvSpPr>
            <a:spLocks noChangeArrowheads="1"/>
          </p:cNvSpPr>
          <p:nvPr/>
        </p:nvSpPr>
        <p:spPr bwMode="auto">
          <a:xfrm>
            <a:off x="6286500" y="2466392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7" name="Rectangle 340"/>
          <p:cNvSpPr>
            <a:spLocks noChangeArrowheads="1"/>
          </p:cNvSpPr>
          <p:nvPr/>
        </p:nvSpPr>
        <p:spPr bwMode="auto">
          <a:xfrm>
            <a:off x="6286500" y="2468297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8" name="Rectangle 344"/>
          <p:cNvSpPr>
            <a:spLocks noChangeArrowheads="1"/>
          </p:cNvSpPr>
          <p:nvPr/>
        </p:nvSpPr>
        <p:spPr bwMode="auto">
          <a:xfrm>
            <a:off x="6286500" y="2466392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49" name="Rectangle 355"/>
          <p:cNvSpPr>
            <a:spLocks noChangeArrowheads="1"/>
          </p:cNvSpPr>
          <p:nvPr/>
        </p:nvSpPr>
        <p:spPr bwMode="auto">
          <a:xfrm>
            <a:off x="6286500" y="2468297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/>
          </a:p>
        </p:txBody>
      </p:sp>
      <p:sp>
        <p:nvSpPr>
          <p:cNvPr id="1051" name="Text Box 443"/>
          <p:cNvSpPr txBox="1">
            <a:spLocks noChangeArrowheads="1"/>
          </p:cNvSpPr>
          <p:nvPr/>
        </p:nvSpPr>
        <p:spPr bwMode="auto">
          <a:xfrm>
            <a:off x="13059626" y="19655522"/>
            <a:ext cx="5962650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149" tIns="35575" rIns="71149" bIns="35575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3200" dirty="0" err="1" smtClean="0">
                <a:latin typeface="+mj-lt"/>
                <a:sym typeface="Symbol" panose="05050102010706020507" pitchFamily="18" charset="2"/>
              </a:rPr>
              <a:t>Current</a:t>
            </a:r>
            <a:r>
              <a:rPr lang="fr-FR" sz="3200" dirty="0" smtClean="0">
                <a:latin typeface="+mj-lt"/>
                <a:sym typeface="Symbol" panose="05050102010706020507" pitchFamily="18" charset="2"/>
              </a:rPr>
              <a:t> and voltage </a:t>
            </a:r>
            <a:r>
              <a:rPr lang="fr-FR" sz="3200" dirty="0" err="1" smtClean="0">
                <a:latin typeface="+mj-lt"/>
                <a:sym typeface="Symbol" panose="05050102010706020507" pitchFamily="18" charset="2"/>
              </a:rPr>
              <a:t>measure</a:t>
            </a:r>
            <a:r>
              <a:rPr lang="fr-FR" sz="3200" dirty="0" smtClean="0">
                <a:latin typeface="+mj-lt"/>
                <a:sym typeface="Symbol" panose="05050102010706020507" pitchFamily="18" charset="2"/>
              </a:rPr>
              <a:t> </a:t>
            </a:r>
            <a:r>
              <a:rPr lang="fr-FR" sz="3200" dirty="0" err="1" smtClean="0">
                <a:latin typeface="+mj-lt"/>
                <a:sym typeface="Symbol" panose="05050102010706020507" pitchFamily="18" charset="2"/>
              </a:rPr>
              <a:t>board</a:t>
            </a:r>
            <a:endParaRPr lang="fr-FR" sz="3200" dirty="0">
              <a:latin typeface="+mj-lt"/>
              <a:sym typeface="Symbol" panose="05050102010706020507" pitchFamily="18" charset="2"/>
            </a:endParaRPr>
          </a:p>
        </p:txBody>
      </p:sp>
      <p:sp>
        <p:nvSpPr>
          <p:cNvPr id="1056" name="Text Box 431"/>
          <p:cNvSpPr txBox="1">
            <a:spLocks noChangeArrowheads="1"/>
          </p:cNvSpPr>
          <p:nvPr/>
        </p:nvSpPr>
        <p:spPr bwMode="auto">
          <a:xfrm>
            <a:off x="8328818" y="21166465"/>
            <a:ext cx="3878263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149" tIns="35575" rIns="71149" bIns="35575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Position control</a:t>
            </a:r>
            <a:endParaRPr lang="fr-FR" sz="320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72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63" y="597926"/>
            <a:ext cx="2107541" cy="3379493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17141"/>
              </p:ext>
            </p:extLst>
          </p:nvPr>
        </p:nvGraphicFramePr>
        <p:xfrm>
          <a:off x="748973" y="12015017"/>
          <a:ext cx="11589403" cy="529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icture" r:id="rId5" imgW="9631080" imgH="4398120" progId="Word.Picture.8">
                  <p:embed/>
                </p:oleObj>
              </mc:Choice>
              <mc:Fallback>
                <p:oleObj name="Picture" r:id="rId5" imgW="9631080" imgH="4398120" progId="Word.Picture.8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73" y="12015017"/>
                        <a:ext cx="11589403" cy="5292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itre 1"/>
          <p:cNvSpPr txBox="1">
            <a:spLocks/>
          </p:cNvSpPr>
          <p:nvPr/>
        </p:nvSpPr>
        <p:spPr bwMode="auto">
          <a:xfrm>
            <a:off x="1702459" y="17136941"/>
            <a:ext cx="9420496" cy="11670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2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Position control </a:t>
            </a:r>
            <a:r>
              <a:rPr lang="fr-FR" sz="3200" dirty="0" err="1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32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FOC of Induction </a:t>
            </a:r>
            <a:r>
              <a:rPr lang="fr-FR" sz="3200" dirty="0" err="1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kumimoji="1" lang="fr-FR" sz="3200" dirty="0" smtClean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8" y="24217637"/>
            <a:ext cx="6860774" cy="461235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4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63" y="28506241"/>
            <a:ext cx="6861500" cy="507273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5" name="Picture 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85" y="19568991"/>
            <a:ext cx="6828073" cy="510529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6" name="Text Box 431"/>
          <p:cNvSpPr txBox="1">
            <a:spLocks noChangeArrowheads="1"/>
          </p:cNvSpPr>
          <p:nvPr/>
        </p:nvSpPr>
        <p:spPr bwMode="auto">
          <a:xfrm>
            <a:off x="8328818" y="26405103"/>
            <a:ext cx="3878263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149" tIns="35575" rIns="71149" bIns="35575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Speed control</a:t>
            </a:r>
            <a:endParaRPr lang="fr-FR" sz="320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67" name="Text Box 431"/>
          <p:cNvSpPr txBox="1">
            <a:spLocks noChangeArrowheads="1"/>
          </p:cNvSpPr>
          <p:nvPr/>
        </p:nvSpPr>
        <p:spPr bwMode="auto">
          <a:xfrm>
            <a:off x="8328818" y="31175936"/>
            <a:ext cx="3878263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149" tIns="35575" rIns="71149" bIns="35575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32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r>
              <a:rPr lang="fr-FR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control</a:t>
            </a:r>
            <a:endParaRPr lang="fr-FR" sz="320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695" y="16060957"/>
            <a:ext cx="4791704" cy="3593778"/>
          </a:xfrm>
          <a:prstGeom prst="rect">
            <a:avLst/>
          </a:prstGeom>
        </p:spPr>
      </p:pic>
      <p:sp>
        <p:nvSpPr>
          <p:cNvPr id="69" name="Text Box 431"/>
          <p:cNvSpPr txBox="1">
            <a:spLocks noChangeArrowheads="1"/>
          </p:cNvSpPr>
          <p:nvPr/>
        </p:nvSpPr>
        <p:spPr bwMode="auto">
          <a:xfrm>
            <a:off x="18711863" y="19671553"/>
            <a:ext cx="5443536" cy="5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149" tIns="35575" rIns="71149" bIns="35575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32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Experimental</a:t>
            </a:r>
            <a:r>
              <a:rPr lang="fr-FR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bench</a:t>
            </a:r>
            <a:endParaRPr lang="fr-FR" sz="3200" dirty="0">
              <a:latin typeface="+mj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662" y="25239952"/>
            <a:ext cx="4877688" cy="35668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533" y="25232845"/>
            <a:ext cx="4744696" cy="3469558"/>
          </a:xfrm>
          <a:prstGeom prst="rect">
            <a:avLst/>
          </a:prstGeom>
        </p:spPr>
      </p:pic>
      <p:sp>
        <p:nvSpPr>
          <p:cNvPr id="75" name="Text Box 431"/>
          <p:cNvSpPr txBox="1">
            <a:spLocks noChangeArrowheads="1"/>
          </p:cNvSpPr>
          <p:nvPr/>
        </p:nvSpPr>
        <p:spPr bwMode="auto">
          <a:xfrm>
            <a:off x="13724059" y="28889915"/>
            <a:ext cx="4288170" cy="9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149" tIns="35575" rIns="71149" bIns="35575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2800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Voltage </a:t>
            </a:r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step</a:t>
            </a:r>
            <a:r>
              <a:rPr lang="fr-FR" sz="2800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fr-FR" sz="2800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locked</a:t>
            </a:r>
            <a:r>
              <a:rPr lang="fr-FR" sz="2800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rotor</a:t>
            </a:r>
            <a:endParaRPr lang="fr-FR" sz="2800" dirty="0" smtClean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r>
              <a:rPr lang="fr-FR" sz="2800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response</a:t>
            </a:r>
            <a:endParaRPr lang="fr-FR" sz="280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76" name="Text Box 431"/>
          <p:cNvSpPr txBox="1">
            <a:spLocks noChangeArrowheads="1"/>
          </p:cNvSpPr>
          <p:nvPr/>
        </p:nvSpPr>
        <p:spPr bwMode="auto">
          <a:xfrm>
            <a:off x="19826918" y="28889915"/>
            <a:ext cx="4288170" cy="9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149" tIns="35575" rIns="71149" bIns="35575">
            <a:spAutoFit/>
          </a:bodyPr>
          <a:lstStyle>
            <a:lvl1pPr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11200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2800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Voltage </a:t>
            </a:r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step</a:t>
            </a:r>
            <a:endParaRPr lang="fr-FR" sz="280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r>
              <a:rPr lang="fr-FR" sz="28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speed </a:t>
            </a:r>
            <a:r>
              <a:rPr lang="fr-FR" sz="2800" dirty="0" err="1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transients</a:t>
            </a:r>
            <a:endParaRPr lang="fr-FR" sz="2800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76" y="16359535"/>
            <a:ext cx="4912306" cy="2941319"/>
          </a:xfrm>
          <a:prstGeom prst="rect">
            <a:avLst/>
          </a:prstGeom>
        </p:spPr>
      </p:pic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647695" y="4776788"/>
            <a:ext cx="13716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3600" dirty="0" smtClean="0">
                <a:cs typeface="Times New Roman" panose="02020603050405020304" pitchFamily="18" charset="0"/>
              </a:rPr>
              <a:t>L.BAGHLI </a:t>
            </a:r>
            <a:r>
              <a:rPr lang="fr-FR" sz="3600" baseline="30000" dirty="0">
                <a:cs typeface="Times New Roman" panose="02020603050405020304" pitchFamily="18" charset="0"/>
              </a:rPr>
              <a:t>1</a:t>
            </a:r>
            <a:r>
              <a:rPr lang="fr-FR" sz="3600" dirty="0" smtClean="0">
                <a:cs typeface="Times New Roman" panose="02020603050405020304" pitchFamily="18" charset="0"/>
              </a:rPr>
              <a:t>, B. CHERKI </a:t>
            </a:r>
            <a:r>
              <a:rPr lang="fr-FR" sz="3600" baseline="30000" dirty="0" smtClean="0">
                <a:cs typeface="Times New Roman" panose="02020603050405020304" pitchFamily="18" charset="0"/>
              </a:rPr>
              <a:t>1</a:t>
            </a:r>
            <a:r>
              <a:rPr lang="fr-FR" sz="3600" dirty="0" smtClean="0">
                <a:cs typeface="Times New Roman" panose="02020603050405020304" pitchFamily="18" charset="0"/>
              </a:rPr>
              <a:t>, M</a:t>
            </a:r>
            <a:r>
              <a:rPr lang="fr-FR" sz="3600" dirty="0">
                <a:cs typeface="Times New Roman" panose="02020603050405020304" pitchFamily="18" charset="0"/>
              </a:rPr>
              <a:t>. DJEMAI </a:t>
            </a:r>
            <a:r>
              <a:rPr lang="fr-FR" sz="3600" baseline="30000" dirty="0" smtClean="0">
                <a:cs typeface="Times New Roman" panose="02020603050405020304" pitchFamily="18" charset="0"/>
              </a:rPr>
              <a:t>2</a:t>
            </a:r>
            <a:endParaRPr lang="fr-FR" sz="3600" baseline="30000" dirty="0">
              <a:cs typeface="Times New Roman" panose="02020603050405020304" pitchFamily="18" charset="0"/>
            </a:endParaRPr>
          </a:p>
          <a:p>
            <a:pPr algn="ctr"/>
            <a:r>
              <a:rPr lang="fr-FR" sz="2800" baseline="30000" dirty="0" smtClean="0">
                <a:cs typeface="Times New Roman" panose="02020603050405020304" pitchFamily="18" charset="0"/>
              </a:rPr>
              <a:t>1 </a:t>
            </a:r>
            <a:r>
              <a:rPr lang="fr-FR" sz="2800" dirty="0" smtClean="0">
                <a:cs typeface="Times New Roman" panose="02020603050405020304" pitchFamily="18" charset="0"/>
              </a:rPr>
              <a:t>LAT, Laboratoire d'Automatique de Tlemcen, Université de Tlemcen, </a:t>
            </a:r>
            <a:r>
              <a:rPr lang="fr-FR" sz="2800" dirty="0" err="1" smtClean="0">
                <a:cs typeface="Times New Roman" panose="02020603050405020304" pitchFamily="18" charset="0"/>
              </a:rPr>
              <a:t>Algeria</a:t>
            </a:r>
            <a:endParaRPr lang="fr-FR" sz="2800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fr-F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(lotfi.baghli@green.uhp-nancy.fr)</a:t>
            </a:r>
            <a:endParaRPr lang="fr-FR" sz="20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fr-FR" sz="2800" baseline="30000" dirty="0" smtClean="0">
                <a:cs typeface="Times New Roman" panose="02020603050405020304" pitchFamily="18" charset="0"/>
              </a:rPr>
              <a:t>2 </a:t>
            </a:r>
            <a:r>
              <a:rPr lang="fr-FR" sz="2800" dirty="0" err="1" smtClean="0">
                <a:cs typeface="Times New Roman" panose="02020603050405020304" pitchFamily="18" charset="0"/>
              </a:rPr>
              <a:t>Univ</a:t>
            </a:r>
            <a:r>
              <a:rPr lang="fr-FR" sz="2800" dirty="0">
                <a:cs typeface="Times New Roman" panose="02020603050405020304" pitchFamily="18" charset="0"/>
              </a:rPr>
              <a:t>. Lille Nord de </a:t>
            </a:r>
            <a:r>
              <a:rPr lang="fr-FR" sz="2800" dirty="0" err="1">
                <a:cs typeface="Times New Roman" panose="02020603050405020304" pitchFamily="18" charset="0"/>
              </a:rPr>
              <a:t>France,F</a:t>
            </a:r>
            <a:r>
              <a:rPr lang="fr-FR" sz="2800" dirty="0">
                <a:cs typeface="Times New Roman" panose="02020603050405020304" pitchFamily="18" charset="0"/>
              </a:rPr>
              <a:t>- 59000 Lille, France, UVHC, LAMIH, F-59313 Valenciennes, France,</a:t>
            </a:r>
            <a:endParaRPr lang="fr-FR" sz="2000" dirty="0"/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CNRS, UMR 8201, F-59313 </a:t>
            </a:r>
            <a:r>
              <a:rPr lang="en-US" sz="2800" dirty="0" err="1">
                <a:cs typeface="Times New Roman" panose="02020603050405020304" pitchFamily="18" charset="0"/>
              </a:rPr>
              <a:t>Valenciennes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cs typeface="Times New Roman" panose="02020603050405020304" pitchFamily="18" charset="0"/>
              </a:rPr>
              <a:t>France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4957479" y="448186"/>
            <a:ext cx="580702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6000" dirty="0" err="1"/>
              <a:t>Add</a:t>
            </a:r>
            <a:r>
              <a:rPr lang="fr-FR" sz="6000" dirty="0"/>
              <a:t> </a:t>
            </a:r>
            <a:r>
              <a:rPr lang="fr-FR" sz="6000" dirty="0" err="1"/>
              <a:t>your</a:t>
            </a:r>
            <a:r>
              <a:rPr lang="fr-FR" sz="6000" dirty="0"/>
              <a:t> logos </a:t>
            </a:r>
            <a:r>
              <a:rPr lang="fr-FR" sz="6000" dirty="0" err="1" smtClean="0"/>
              <a:t>here</a:t>
            </a:r>
            <a:endParaRPr lang="fr-FR" sz="6000" dirty="0" smtClean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70" y="308282"/>
            <a:ext cx="10491352" cy="1968495"/>
          </a:xfrm>
          <a:prstGeom prst="rect">
            <a:avLst/>
          </a:prstGeom>
        </p:spPr>
      </p:pic>
      <p:pic>
        <p:nvPicPr>
          <p:cNvPr id="68" name="Image 67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820417" y="20200078"/>
            <a:ext cx="6367832" cy="415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15140945" y="24266518"/>
            <a:ext cx="844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MAF </a:t>
            </a:r>
            <a:r>
              <a:rPr lang="en-US" sz="3200" dirty="0" smtClean="0">
                <a:latin typeface="+mj-lt"/>
                <a:ea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motor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speed </a:t>
            </a:r>
            <a:r>
              <a:rPr lang="en-US" sz="3200" dirty="0" smtClean="0">
                <a:latin typeface="+mj-lt"/>
                <a:ea typeface="Times New Roman" panose="02020603050405020304" pitchFamily="18" charset="0"/>
              </a:rPr>
              <a:t>versus distance</a:t>
            </a:r>
            <a:endParaRPr lang="fr-FR" sz="3200" dirty="0">
              <a:latin typeface="+mj-lt"/>
            </a:endParaRPr>
          </a:p>
        </p:txBody>
      </p:sp>
      <p:sp>
        <p:nvSpPr>
          <p:cNvPr id="79" name="Espace réservé du contenu 2"/>
          <p:cNvSpPr txBox="1">
            <a:spLocks/>
          </p:cNvSpPr>
          <p:nvPr/>
        </p:nvSpPr>
        <p:spPr>
          <a:xfrm>
            <a:off x="1280380" y="8426390"/>
            <a:ext cx="7988300" cy="4244975"/>
          </a:xfrm>
          <a:prstGeom prst="rect">
            <a:avLst/>
          </a:prstGeom>
        </p:spPr>
        <p:txBody>
          <a:bodyPr/>
          <a:lstStyle>
            <a:lvl1pPr marL="1219200" indent="-12192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41600" indent="-10160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0000">
                <a:solidFill>
                  <a:schemeClr val="tx1"/>
                </a:solidFill>
                <a:latin typeface="+mn-lt"/>
              </a:defRPr>
            </a:lvl2pPr>
            <a:lvl3pPr marL="4064000" indent="-8128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8600">
                <a:solidFill>
                  <a:schemeClr val="tx1"/>
                </a:solidFill>
                <a:latin typeface="+mn-lt"/>
              </a:defRPr>
            </a:lvl3pPr>
            <a:lvl4pPr marL="5691188" indent="-814388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7100">
                <a:solidFill>
                  <a:schemeClr val="tx1"/>
                </a:solidFill>
                <a:latin typeface="+mn-lt"/>
              </a:defRPr>
            </a:lvl4pPr>
            <a:lvl5pPr marL="7316788" indent="-8128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7100">
                <a:solidFill>
                  <a:schemeClr val="tx1"/>
                </a:solidFill>
                <a:latin typeface="+mn-lt"/>
              </a:defRPr>
            </a:lvl5pPr>
            <a:lvl6pPr marL="7773988" indent="-8128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7100">
                <a:solidFill>
                  <a:schemeClr val="tx1"/>
                </a:solidFill>
                <a:latin typeface="+mn-lt"/>
              </a:defRPr>
            </a:lvl6pPr>
            <a:lvl7pPr marL="8231188" indent="-8128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7100">
                <a:solidFill>
                  <a:schemeClr val="tx1"/>
                </a:solidFill>
                <a:latin typeface="+mn-lt"/>
              </a:defRPr>
            </a:lvl7pPr>
            <a:lvl8pPr marL="8688388" indent="-8128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7100">
                <a:solidFill>
                  <a:schemeClr val="tx1"/>
                </a:solidFill>
                <a:latin typeface="+mn-lt"/>
              </a:defRPr>
            </a:lvl8pPr>
            <a:lvl9pPr marL="9145588" indent="-812800" algn="l" defTabSz="3251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7100"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 algn="just" eaLnBrk="1" hangingPunct="1">
              <a:buFont typeface="Wingdings" panose="05000000000000000000" pitchFamily="2" charset="2"/>
              <a:buChar char="§"/>
            </a:pPr>
            <a:r>
              <a:rPr lang="en-US" sz="4400" kern="0" dirty="0" smtClean="0"/>
              <a:t>Urban air pollution</a:t>
            </a:r>
          </a:p>
          <a:p>
            <a:pPr marL="355600" indent="-355600" algn="just" eaLnBrk="1" hangingPunct="1">
              <a:buFont typeface="Wingdings" panose="05000000000000000000" pitchFamily="2" charset="2"/>
              <a:buChar char="§"/>
            </a:pPr>
            <a:r>
              <a:rPr lang="en-US" sz="4400" kern="0" dirty="0" smtClean="0"/>
              <a:t>Oil dependency</a:t>
            </a:r>
          </a:p>
          <a:p>
            <a:pPr marL="355600" indent="-355600" algn="just" eaLnBrk="1" hangingPunct="1">
              <a:buFont typeface="Wingdings" panose="05000000000000000000" pitchFamily="2" charset="2"/>
              <a:buChar char="§"/>
            </a:pPr>
            <a:r>
              <a:rPr lang="en-US" sz="4400" kern="0" dirty="0" smtClean="0"/>
              <a:t>Crowded city centers</a:t>
            </a:r>
          </a:p>
          <a:p>
            <a:pPr marL="355600" indent="-355600" algn="just" eaLnBrk="1" hangingPunct="1">
              <a:buFont typeface="Wingdings" panose="05000000000000000000" pitchFamily="2" charset="2"/>
              <a:buChar char="§"/>
            </a:pPr>
            <a:r>
              <a:rPr lang="en-US" sz="4400" kern="0" dirty="0" smtClean="0"/>
              <a:t>Climate change</a:t>
            </a:r>
            <a:endParaRPr lang="en-US" sz="4400" kern="0" dirty="0" smtClean="0"/>
          </a:p>
        </p:txBody>
      </p:sp>
      <p:sp>
        <p:nvSpPr>
          <p:cNvPr id="81" name="Titre 1"/>
          <p:cNvSpPr txBox="1">
            <a:spLocks/>
          </p:cNvSpPr>
          <p:nvPr/>
        </p:nvSpPr>
        <p:spPr>
          <a:xfrm>
            <a:off x="979823" y="7685361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Cons of transport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3210433" y="8431905"/>
            <a:ext cx="8977816" cy="65556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Examples</a:t>
            </a:r>
            <a:r>
              <a:rPr lang="fr-FR" sz="6000" dirty="0" smtClean="0"/>
              <a:t> of </a:t>
            </a:r>
            <a:r>
              <a:rPr lang="fr-FR" sz="6000" dirty="0" err="1" smtClean="0"/>
              <a:t>Text</a:t>
            </a:r>
            <a:r>
              <a:rPr lang="fr-FR" sz="6000" dirty="0" smtClean="0"/>
              <a:t>, figures, </a:t>
            </a:r>
            <a:r>
              <a:rPr lang="fr-FR" sz="6000" dirty="0" err="1" smtClean="0"/>
              <a:t>equations</a:t>
            </a:r>
            <a:r>
              <a:rPr lang="fr-FR" sz="6000" dirty="0" smtClean="0"/>
              <a:t> (no bitmap)</a:t>
            </a:r>
          </a:p>
          <a:p>
            <a:r>
              <a:rPr lang="fr-FR" sz="6000" dirty="0" err="1" smtClean="0"/>
              <a:t>Pay</a:t>
            </a:r>
            <a:r>
              <a:rPr lang="fr-FR" sz="6000" dirty="0" smtClean="0"/>
              <a:t> attention to the size </a:t>
            </a:r>
            <a:r>
              <a:rPr lang="fr-FR" sz="6000" dirty="0" err="1" smtClean="0"/>
              <a:t>which</a:t>
            </a:r>
            <a:r>
              <a:rPr lang="fr-FR" sz="6000" dirty="0" smtClean="0"/>
              <a:t> must </a:t>
            </a:r>
            <a:r>
              <a:rPr lang="fr-FR" sz="6000" dirty="0" err="1" smtClean="0"/>
              <a:t>be</a:t>
            </a:r>
            <a:r>
              <a:rPr lang="fr-FR" sz="6000" dirty="0" smtClean="0"/>
              <a:t> </a:t>
            </a:r>
            <a:r>
              <a:rPr lang="fr-FR" sz="6000" dirty="0" err="1" smtClean="0"/>
              <a:t>readable</a:t>
            </a:r>
            <a:r>
              <a:rPr lang="fr-FR" sz="6000" dirty="0" smtClean="0"/>
              <a:t> </a:t>
            </a:r>
            <a:r>
              <a:rPr lang="fr-FR" sz="6000" dirty="0" err="1" smtClean="0"/>
              <a:t>from</a:t>
            </a:r>
            <a:r>
              <a:rPr lang="fr-FR" sz="6000" dirty="0" smtClean="0"/>
              <a:t> </a:t>
            </a:r>
            <a:r>
              <a:rPr lang="fr-FR" sz="6000" dirty="0"/>
              <a:t>far  </a:t>
            </a:r>
            <a:r>
              <a:rPr lang="fr-FR" sz="6000" dirty="0" err="1"/>
              <a:t>enough</a:t>
            </a:r>
            <a:endParaRPr lang="fr-FR" sz="6000" dirty="0" smtClean="0"/>
          </a:p>
          <a:p>
            <a:r>
              <a:rPr lang="fr-FR" sz="6000" dirty="0" smtClean="0"/>
              <a:t>Do not put </a:t>
            </a:r>
            <a:r>
              <a:rPr lang="fr-FR" sz="6000" dirty="0" err="1" smtClean="0"/>
              <a:t>too</a:t>
            </a:r>
            <a:r>
              <a:rPr lang="fr-FR" sz="6000" dirty="0" smtClean="0"/>
              <a:t> </a:t>
            </a:r>
            <a:r>
              <a:rPr lang="fr-FR" sz="6000" dirty="0" err="1" smtClean="0"/>
              <a:t>much</a:t>
            </a:r>
            <a:r>
              <a:rPr lang="fr-FR" sz="6000" dirty="0" smtClean="0"/>
              <a:t> </a:t>
            </a:r>
            <a:r>
              <a:rPr lang="fr-FR" sz="6000" dirty="0" err="1" smtClean="0"/>
              <a:t>text</a:t>
            </a:r>
            <a:endParaRPr lang="fr-FR" sz="6000" dirty="0" smtClean="0"/>
          </a:p>
          <a:p>
            <a:endParaRPr lang="fr-FR" sz="6000" dirty="0" smtClean="0"/>
          </a:p>
        </p:txBody>
      </p:sp>
      <p:sp>
        <p:nvSpPr>
          <p:cNvPr id="83" name="Titre 1"/>
          <p:cNvSpPr txBox="1">
            <a:spLocks/>
          </p:cNvSpPr>
          <p:nvPr/>
        </p:nvSpPr>
        <p:spPr>
          <a:xfrm>
            <a:off x="14763142" y="30039040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ctr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Conclusions </a:t>
            </a:r>
            <a:r>
              <a:rPr kumimoji="1" lang="fr-FR" sz="4400" kern="0" dirty="0">
                <a:latin typeface="+mj-lt"/>
                <a:ea typeface="+mj-ea"/>
                <a:cs typeface="+mj-cs"/>
              </a:rPr>
              <a:t>and</a:t>
            </a: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fr-FR" sz="44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perspectives</a:t>
            </a:r>
          </a:p>
        </p:txBody>
      </p:sp>
      <p:sp>
        <p:nvSpPr>
          <p:cNvPr id="84" name="Espace réservé du contenu 2"/>
          <p:cNvSpPr txBox="1">
            <a:spLocks/>
          </p:cNvSpPr>
          <p:nvPr/>
        </p:nvSpPr>
        <p:spPr bwMode="auto">
          <a:xfrm>
            <a:off x="14514047" y="30821722"/>
            <a:ext cx="7988300" cy="371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Tracking of vehicle position and engine data</a:t>
            </a:r>
          </a:p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Use OBD-II standard that suits most vehicles</a:t>
            </a:r>
          </a:p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Lack of altitude precision</a:t>
            </a:r>
          </a:p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Process energy, forces</a:t>
            </a:r>
          </a:p>
          <a:p>
            <a:pPr marL="355600" indent="-355600" algn="just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Optimal control laws</a:t>
            </a:r>
          </a:p>
          <a:p>
            <a:pPr marL="355600" indent="-355600" algn="just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Sizing of equivalent EV motorization and batteries</a:t>
            </a:r>
          </a:p>
          <a:p>
            <a:pPr marL="355600" indent="-355600" algn="just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Test on buses</a:t>
            </a:r>
          </a:p>
        </p:txBody>
      </p:sp>
      <p:sp>
        <p:nvSpPr>
          <p:cNvPr id="85" name="ZoneTexte 84"/>
          <p:cNvSpPr txBox="1"/>
          <p:nvPr/>
        </p:nvSpPr>
        <p:spPr>
          <a:xfrm rot="19321121">
            <a:off x="18775105" y="3899149"/>
            <a:ext cx="5807021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Put the </a:t>
            </a:r>
            <a:r>
              <a:rPr lang="fr-FR" sz="6000" dirty="0" err="1"/>
              <a:t>Paper</a:t>
            </a:r>
            <a:r>
              <a:rPr lang="fr-FR" sz="6000" dirty="0"/>
              <a:t> ID on the </a:t>
            </a:r>
            <a:r>
              <a:rPr lang="fr-FR" sz="6000" dirty="0" smtClean="0"/>
              <a:t>Top Right of </a:t>
            </a:r>
            <a:r>
              <a:rPr lang="fr-FR" sz="6000" dirty="0" err="1" smtClean="0"/>
              <a:t>your</a:t>
            </a:r>
            <a:r>
              <a:rPr lang="fr-FR" sz="6000" dirty="0" smtClean="0"/>
              <a:t> Poster</a:t>
            </a:r>
            <a:endParaRPr lang="fr-FR" sz="6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2788196" y="769309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cs typeface="Times New Roman" panose="02020603050405020304" pitchFamily="18" charset="0"/>
              </a:rPr>
              <a:t>ID 4375</a:t>
            </a:r>
            <a:endParaRPr lang="fr-F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027110" y="9597163"/>
                <a:ext cx="2152814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110" y="9597163"/>
                <a:ext cx="2152814" cy="100168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t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\\tatakoto\msoffice\powerpnt\defaut.ppt</Template>
  <TotalTime>1472218860</TotalTime>
  <Pages>1</Pages>
  <Words>206</Words>
  <Application>Microsoft Office PowerPoint</Application>
  <PresentationFormat>Personnalisé</PresentationFormat>
  <Paragraphs>37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Cambria Math</vt:lpstr>
      <vt:lpstr>Symbol</vt:lpstr>
      <vt:lpstr>Times New Roman</vt:lpstr>
      <vt:lpstr>Verdana</vt:lpstr>
      <vt:lpstr>Wingdings</vt:lpstr>
      <vt:lpstr>defaut</vt:lpstr>
      <vt:lpstr>Picture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CETSIS 05</dc:title>
  <dc:subject>CETSIS 05</dc:subject>
  <dc:creator>Lotfi BAGHLI</dc:creator>
  <cp:keywords/>
  <dc:description/>
  <cp:lastModifiedBy>Lotfi Baghli</cp:lastModifiedBy>
  <cp:revision>285</cp:revision>
  <cp:lastPrinted>1999-07-22T09:15:53Z</cp:lastPrinted>
  <dcterms:created xsi:type="dcterms:W3CDTF">1997-10-13T09:02:46Z</dcterms:created>
  <dcterms:modified xsi:type="dcterms:W3CDTF">2015-04-30T10:31:23Z</dcterms:modified>
</cp:coreProperties>
</file>